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8" r:id="rId2"/>
    <p:sldId id="376" r:id="rId3"/>
    <p:sldId id="377" r:id="rId4"/>
    <p:sldId id="378" r:id="rId5"/>
    <p:sldId id="363" r:id="rId6"/>
    <p:sldId id="368" r:id="rId7"/>
    <p:sldId id="375" r:id="rId8"/>
    <p:sldId id="369" r:id="rId9"/>
    <p:sldId id="386" r:id="rId10"/>
    <p:sldId id="385" r:id="rId11"/>
    <p:sldId id="387" r:id="rId12"/>
    <p:sldId id="380" r:id="rId13"/>
    <p:sldId id="384" r:id="rId14"/>
  </p:sldIdLst>
  <p:sldSz cx="14400213" cy="8640763"/>
  <p:notesSz cx="7077075" cy="9345613"/>
  <p:defaultTextStyle>
    <a:defPPr>
      <a:defRPr lang="es-ES"/>
    </a:defPPr>
    <a:lvl1pPr marL="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722" userDrawn="1">
          <p15:clr>
            <a:srgbClr val="A4A3A4"/>
          </p15:clr>
        </p15:guide>
        <p15:guide id="2" pos="453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QUIPO" initials="E" lastIdx="1" clrIdx="0">
    <p:extLst>
      <p:ext uri="{19B8F6BF-5375-455C-9EA6-DF929625EA0E}">
        <p15:presenceInfo xmlns="" xmlns:p15="http://schemas.microsoft.com/office/powerpoint/2012/main" userId="EQUIP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15" autoAdjust="0"/>
    <p:restoredTop sz="93728" autoAdjust="0"/>
  </p:normalViewPr>
  <p:slideViewPr>
    <p:cSldViewPr>
      <p:cViewPr varScale="1">
        <p:scale>
          <a:sx n="51" d="100"/>
          <a:sy n="51" d="100"/>
        </p:scale>
        <p:origin x="-792" y="-96"/>
      </p:cViewPr>
      <p:guideLst>
        <p:guide orient="horz" pos="2722"/>
        <p:guide pos="4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032" cy="468556"/>
          </a:xfrm>
          <a:prstGeom prst="rect">
            <a:avLst/>
          </a:prstGeom>
        </p:spPr>
        <p:txBody>
          <a:bodyPr vert="horz" lIns="92327" tIns="46163" rIns="92327" bIns="46163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09427" y="0"/>
            <a:ext cx="3066032" cy="468556"/>
          </a:xfrm>
          <a:prstGeom prst="rect">
            <a:avLst/>
          </a:prstGeom>
        </p:spPr>
        <p:txBody>
          <a:bodyPr vert="horz" lIns="92327" tIns="46163" rIns="92327" bIns="46163" rtlCol="0"/>
          <a:lstStyle>
            <a:lvl1pPr algn="r">
              <a:defRPr sz="1200"/>
            </a:lvl1pPr>
          </a:lstStyle>
          <a:p>
            <a:fld id="{3DBFF0B9-0A9B-4B46-9B15-EC422C4038DD}" type="datetimeFigureOut">
              <a:rPr lang="es-AR" smtClean="0"/>
              <a:pPr/>
              <a:t>25/10/2018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77058"/>
            <a:ext cx="3066032" cy="468556"/>
          </a:xfrm>
          <a:prstGeom prst="rect">
            <a:avLst/>
          </a:prstGeom>
        </p:spPr>
        <p:txBody>
          <a:bodyPr vert="horz" lIns="92327" tIns="46163" rIns="92327" bIns="46163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09427" y="8877058"/>
            <a:ext cx="3066032" cy="468556"/>
          </a:xfrm>
          <a:prstGeom prst="rect">
            <a:avLst/>
          </a:prstGeom>
        </p:spPr>
        <p:txBody>
          <a:bodyPr vert="horz" lIns="92327" tIns="46163" rIns="92327" bIns="46163" rtlCol="0" anchor="b"/>
          <a:lstStyle>
            <a:lvl1pPr algn="r">
              <a:defRPr sz="1200"/>
            </a:lvl1pPr>
          </a:lstStyle>
          <a:p>
            <a:fld id="{08166365-C04F-4549-859C-B39B8012077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638898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2" cy="467281"/>
          </a:xfrm>
          <a:prstGeom prst="rect">
            <a:avLst/>
          </a:prstGeom>
        </p:spPr>
        <p:txBody>
          <a:bodyPr vert="horz" lIns="93831" tIns="46916" rIns="93831" bIns="46916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2" cy="467281"/>
          </a:xfrm>
          <a:prstGeom prst="rect">
            <a:avLst/>
          </a:prstGeom>
        </p:spPr>
        <p:txBody>
          <a:bodyPr vert="horz" lIns="93831" tIns="46916" rIns="93831" bIns="46916" rtlCol="0"/>
          <a:lstStyle>
            <a:lvl1pPr algn="r">
              <a:defRPr sz="1200"/>
            </a:lvl1pPr>
          </a:lstStyle>
          <a:p>
            <a:fld id="{CA01F616-447A-4763-A61F-F6A517C860AB}" type="datetimeFigureOut">
              <a:rPr lang="es-ES" smtClean="0"/>
              <a:pPr/>
              <a:t>25/10/2018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619125" y="701675"/>
            <a:ext cx="5838825" cy="3503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31" tIns="46916" rIns="93831" bIns="46916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39167"/>
            <a:ext cx="5661660" cy="4205526"/>
          </a:xfrm>
          <a:prstGeom prst="rect">
            <a:avLst/>
          </a:prstGeom>
        </p:spPr>
        <p:txBody>
          <a:bodyPr vert="horz" lIns="93831" tIns="46916" rIns="93831" bIns="46916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76710"/>
            <a:ext cx="3066732" cy="467281"/>
          </a:xfrm>
          <a:prstGeom prst="rect">
            <a:avLst/>
          </a:prstGeom>
        </p:spPr>
        <p:txBody>
          <a:bodyPr vert="horz" lIns="93831" tIns="46916" rIns="93831" bIns="46916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6" y="8876710"/>
            <a:ext cx="3066732" cy="467281"/>
          </a:xfrm>
          <a:prstGeom prst="rect">
            <a:avLst/>
          </a:prstGeom>
        </p:spPr>
        <p:txBody>
          <a:bodyPr vert="horz" lIns="93831" tIns="46916" rIns="93831" bIns="46916" rtlCol="0" anchor="b"/>
          <a:lstStyle>
            <a:lvl1pPr algn="r">
              <a:defRPr sz="1200"/>
            </a:lvl1pPr>
          </a:lstStyle>
          <a:p>
            <a:fld id="{590E818B-C8A5-46DD-98E1-108719B8DDC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076941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4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728528-65C8-4FB3-B967-083ECD58E23D}" type="slidenum">
              <a:rPr lang="en-US"/>
              <a:pPr/>
              <a:t>1</a:t>
            </a:fld>
            <a:endParaRPr lang="en-US"/>
          </a:p>
        </p:txBody>
      </p:sp>
      <p:sp>
        <p:nvSpPr>
          <p:cNvPr id="569367" name="Rectangle 2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19125" y="701675"/>
            <a:ext cx="5838825" cy="3503613"/>
          </a:xfrm>
          <a:ln/>
        </p:spPr>
      </p:sp>
      <p:sp>
        <p:nvSpPr>
          <p:cNvPr id="569348" name="Text Box 4"/>
          <p:cNvSpPr txBox="1">
            <a:spLocks noChangeArrowheads="1"/>
          </p:cNvSpPr>
          <p:nvPr/>
        </p:nvSpPr>
        <p:spPr bwMode="auto">
          <a:xfrm>
            <a:off x="619890" y="4688092"/>
            <a:ext cx="5733981" cy="97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 anchor="ctr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</a:pPr>
            <a:r>
              <a:rPr lang="en-US" sz="1400" b="1" dirty="0"/>
              <a:t>Booz Allen Hamilton Standard Colors</a:t>
            </a:r>
            <a:endParaRPr lang="en-US" sz="1400" dirty="0"/>
          </a:p>
          <a:p>
            <a:pPr>
              <a:spcBef>
                <a:spcPct val="0"/>
              </a:spcBef>
              <a:buClr>
                <a:schemeClr val="tx1"/>
              </a:buClr>
            </a:pPr>
            <a:r>
              <a:rPr lang="en-US" sz="1400" dirty="0"/>
              <a:t>Colors should be used in the color pairs whenever possible. Do not mix and match colors, use pairs together as shown.</a:t>
            </a:r>
          </a:p>
          <a:p>
            <a:pPr>
              <a:spcBef>
                <a:spcPct val="0"/>
              </a:spcBef>
              <a:buClr>
                <a:schemeClr val="tx1"/>
              </a:buClr>
            </a:pPr>
            <a:r>
              <a:rPr lang="en-US" sz="1400" dirty="0"/>
              <a:t>Black, White and Gray can be used with any of the other colors.</a:t>
            </a:r>
          </a:p>
        </p:txBody>
      </p:sp>
      <p:sp>
        <p:nvSpPr>
          <p:cNvPr id="569349" name="Rectangle 5"/>
          <p:cNvSpPr>
            <a:spLocks noChangeArrowheads="1"/>
          </p:cNvSpPr>
          <p:nvPr/>
        </p:nvSpPr>
        <p:spPr bwMode="auto">
          <a:xfrm>
            <a:off x="697377" y="6712347"/>
            <a:ext cx="700605" cy="698031"/>
          </a:xfrm>
          <a:prstGeom prst="rect">
            <a:avLst/>
          </a:prstGeom>
          <a:solidFill>
            <a:srgbClr val="36015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0" name="Rectangle 6"/>
          <p:cNvSpPr>
            <a:spLocks noChangeArrowheads="1"/>
          </p:cNvSpPr>
          <p:nvPr/>
        </p:nvSpPr>
        <p:spPr bwMode="auto">
          <a:xfrm>
            <a:off x="1052521" y="7211399"/>
            <a:ext cx="700605" cy="696428"/>
          </a:xfrm>
          <a:prstGeom prst="rect">
            <a:avLst/>
          </a:prstGeom>
          <a:solidFill>
            <a:srgbClr val="F2050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1" name="Rectangle 7"/>
          <p:cNvSpPr>
            <a:spLocks noChangeArrowheads="1"/>
          </p:cNvSpPr>
          <p:nvPr/>
        </p:nvSpPr>
        <p:spPr bwMode="auto">
          <a:xfrm>
            <a:off x="1922628" y="6712347"/>
            <a:ext cx="700605" cy="698031"/>
          </a:xfrm>
          <a:prstGeom prst="rect">
            <a:avLst/>
          </a:prstGeom>
          <a:solidFill>
            <a:srgbClr val="0F43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2" name="Rectangle 8"/>
          <p:cNvSpPr>
            <a:spLocks noChangeArrowheads="1"/>
          </p:cNvSpPr>
          <p:nvPr/>
        </p:nvSpPr>
        <p:spPr bwMode="auto">
          <a:xfrm>
            <a:off x="2287459" y="7211399"/>
            <a:ext cx="700605" cy="696428"/>
          </a:xfrm>
          <a:prstGeom prst="rect">
            <a:avLst/>
          </a:prstGeom>
          <a:solidFill>
            <a:srgbClr val="E8F4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3" name="Rectangle 9"/>
          <p:cNvSpPr>
            <a:spLocks noChangeArrowheads="1"/>
          </p:cNvSpPr>
          <p:nvPr/>
        </p:nvSpPr>
        <p:spPr bwMode="auto">
          <a:xfrm>
            <a:off x="3205993" y="6712347"/>
            <a:ext cx="702220" cy="698031"/>
          </a:xfrm>
          <a:prstGeom prst="rect">
            <a:avLst/>
          </a:prstGeom>
          <a:solidFill>
            <a:srgbClr val="0B1F6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4" name="Rectangle 10"/>
          <p:cNvSpPr>
            <a:spLocks noChangeArrowheads="1"/>
          </p:cNvSpPr>
          <p:nvPr/>
        </p:nvSpPr>
        <p:spPr bwMode="auto">
          <a:xfrm>
            <a:off x="3551453" y="7211399"/>
            <a:ext cx="700605" cy="696428"/>
          </a:xfrm>
          <a:prstGeom prst="rect">
            <a:avLst/>
          </a:prstGeom>
          <a:solidFill>
            <a:srgbClr val="7ECC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5" name="Rectangle 11"/>
          <p:cNvSpPr>
            <a:spLocks noChangeArrowheads="1"/>
          </p:cNvSpPr>
          <p:nvPr/>
        </p:nvSpPr>
        <p:spPr bwMode="auto">
          <a:xfrm>
            <a:off x="5658111" y="6712347"/>
            <a:ext cx="698990" cy="698031"/>
          </a:xfrm>
          <a:prstGeom prst="rect">
            <a:avLst/>
          </a:prstGeom>
          <a:solidFill>
            <a:srgbClr val="9E9E9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6" name="Rectangle 12"/>
          <p:cNvSpPr>
            <a:spLocks noChangeArrowheads="1"/>
          </p:cNvSpPr>
          <p:nvPr/>
        </p:nvSpPr>
        <p:spPr bwMode="auto">
          <a:xfrm>
            <a:off x="4432859" y="6712347"/>
            <a:ext cx="698991" cy="69803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7" name="Rectangle 13"/>
          <p:cNvSpPr>
            <a:spLocks noChangeArrowheads="1"/>
          </p:cNvSpPr>
          <p:nvPr/>
        </p:nvSpPr>
        <p:spPr bwMode="auto">
          <a:xfrm>
            <a:off x="4776704" y="7211399"/>
            <a:ext cx="700605" cy="6964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8" name="Text Box 14"/>
          <p:cNvSpPr txBox="1">
            <a:spLocks noChangeArrowheads="1"/>
          </p:cNvSpPr>
          <p:nvPr/>
        </p:nvSpPr>
        <p:spPr bwMode="auto">
          <a:xfrm>
            <a:off x="728049" y="5929064"/>
            <a:ext cx="781319" cy="72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 anchor="b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Purple </a:t>
            </a:r>
            <a:br>
              <a:rPr lang="en-US" sz="800" dirty="0"/>
            </a:br>
            <a:r>
              <a:rPr lang="en-US" sz="800" dirty="0"/>
              <a:t>Pantone 2765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R	12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G	4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	79</a:t>
            </a:r>
          </a:p>
        </p:txBody>
      </p:sp>
      <p:sp>
        <p:nvSpPr>
          <p:cNvPr id="569359" name="Text Box 15"/>
          <p:cNvSpPr txBox="1">
            <a:spLocks noChangeArrowheads="1"/>
          </p:cNvSpPr>
          <p:nvPr/>
        </p:nvSpPr>
        <p:spPr bwMode="auto">
          <a:xfrm>
            <a:off x="1927471" y="5803239"/>
            <a:ext cx="781319" cy="84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 anchor="b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Green </a:t>
            </a:r>
            <a:br>
              <a:rPr lang="en-US" sz="800" dirty="0"/>
            </a:br>
            <a:r>
              <a:rPr lang="en-US" sz="800" dirty="0"/>
              <a:t>Pantone </a:t>
            </a:r>
            <a:br>
              <a:rPr lang="en-US" sz="800" dirty="0"/>
            </a:br>
            <a:r>
              <a:rPr lang="en-US" sz="800" dirty="0"/>
              <a:t>357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R	15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G	67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	24</a:t>
            </a:r>
          </a:p>
        </p:txBody>
      </p:sp>
      <p:sp>
        <p:nvSpPr>
          <p:cNvPr id="569360" name="Text Box 16"/>
          <p:cNvSpPr txBox="1">
            <a:spLocks noChangeArrowheads="1"/>
          </p:cNvSpPr>
          <p:nvPr/>
        </p:nvSpPr>
        <p:spPr bwMode="auto">
          <a:xfrm>
            <a:off x="3223750" y="5803239"/>
            <a:ext cx="781319" cy="84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 anchor="b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Blue </a:t>
            </a:r>
            <a:br>
              <a:rPr lang="en-US" sz="800" dirty="0"/>
            </a:br>
            <a:r>
              <a:rPr lang="en-US" sz="800" dirty="0"/>
              <a:t>Pantone 2</a:t>
            </a:r>
            <a:br>
              <a:rPr lang="en-US" sz="800" dirty="0"/>
            </a:br>
            <a:r>
              <a:rPr lang="en-US" sz="800" dirty="0"/>
              <a:t>88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R	11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G	31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	101</a:t>
            </a:r>
          </a:p>
        </p:txBody>
      </p:sp>
      <p:sp>
        <p:nvSpPr>
          <p:cNvPr id="569361" name="Text Box 17"/>
          <p:cNvSpPr txBox="1">
            <a:spLocks noChangeArrowheads="1"/>
          </p:cNvSpPr>
          <p:nvPr/>
        </p:nvSpPr>
        <p:spPr bwMode="auto">
          <a:xfrm>
            <a:off x="4450617" y="6432364"/>
            <a:ext cx="782933" cy="219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 anchor="b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Black </a:t>
            </a:r>
          </a:p>
        </p:txBody>
      </p:sp>
      <p:sp>
        <p:nvSpPr>
          <p:cNvPr id="569362" name="Text Box 18"/>
          <p:cNvSpPr txBox="1">
            <a:spLocks noChangeArrowheads="1"/>
          </p:cNvSpPr>
          <p:nvPr/>
        </p:nvSpPr>
        <p:spPr bwMode="auto">
          <a:xfrm>
            <a:off x="5648425" y="5929065"/>
            <a:ext cx="782933" cy="72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 anchor="b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Pantone Cool Gray 6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R	158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G	158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	158</a:t>
            </a:r>
          </a:p>
        </p:txBody>
      </p:sp>
      <p:sp>
        <p:nvSpPr>
          <p:cNvPr id="569363" name="Text Box 19"/>
          <p:cNvSpPr txBox="1">
            <a:spLocks noChangeArrowheads="1"/>
          </p:cNvSpPr>
          <p:nvPr/>
        </p:nvSpPr>
        <p:spPr bwMode="auto">
          <a:xfrm>
            <a:off x="1086423" y="7975223"/>
            <a:ext cx="782933" cy="84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Red </a:t>
            </a:r>
            <a:br>
              <a:rPr lang="en-US" sz="800" dirty="0"/>
            </a:br>
            <a:r>
              <a:rPr lang="en-US" sz="800" dirty="0"/>
              <a:t>Pantone </a:t>
            </a:r>
            <a:br>
              <a:rPr lang="en-US" sz="800" dirty="0"/>
            </a:br>
            <a:r>
              <a:rPr lang="en-US" sz="800" dirty="0"/>
              <a:t>485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R	252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G	5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	14</a:t>
            </a:r>
          </a:p>
        </p:txBody>
      </p:sp>
      <p:sp>
        <p:nvSpPr>
          <p:cNvPr id="569364" name="Text Box 20"/>
          <p:cNvSpPr txBox="1">
            <a:spLocks noChangeArrowheads="1"/>
          </p:cNvSpPr>
          <p:nvPr/>
        </p:nvSpPr>
        <p:spPr bwMode="auto">
          <a:xfrm>
            <a:off x="2285844" y="7975223"/>
            <a:ext cx="782934" cy="72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Yellow </a:t>
            </a:r>
            <a:br>
              <a:rPr lang="en-US" sz="800" dirty="0"/>
            </a:br>
            <a:r>
              <a:rPr lang="en-US" sz="800" dirty="0"/>
              <a:t>Pantone 3965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R	232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G	244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	4</a:t>
            </a:r>
          </a:p>
        </p:txBody>
      </p:sp>
      <p:sp>
        <p:nvSpPr>
          <p:cNvPr id="569365" name="Text Box 21"/>
          <p:cNvSpPr txBox="1">
            <a:spLocks noChangeArrowheads="1"/>
          </p:cNvSpPr>
          <p:nvPr/>
        </p:nvSpPr>
        <p:spPr bwMode="auto">
          <a:xfrm>
            <a:off x="3582125" y="7975223"/>
            <a:ext cx="782933" cy="84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Aqua </a:t>
            </a:r>
            <a:br>
              <a:rPr lang="en-US" sz="800" dirty="0"/>
            </a:br>
            <a:r>
              <a:rPr lang="en-US" sz="800" dirty="0"/>
              <a:t>Pantone </a:t>
            </a:r>
            <a:br>
              <a:rPr lang="en-US" sz="800" dirty="0"/>
            </a:br>
            <a:r>
              <a:rPr lang="en-US" sz="800" dirty="0"/>
              <a:t>319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R	126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G	204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	189</a:t>
            </a:r>
          </a:p>
        </p:txBody>
      </p:sp>
      <p:sp>
        <p:nvSpPr>
          <p:cNvPr id="569366" name="Text Box 22"/>
          <p:cNvSpPr txBox="1">
            <a:spLocks noChangeArrowheads="1"/>
          </p:cNvSpPr>
          <p:nvPr/>
        </p:nvSpPr>
        <p:spPr bwMode="auto">
          <a:xfrm>
            <a:off x="4808991" y="7975224"/>
            <a:ext cx="782933" cy="219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White </a:t>
            </a:r>
          </a:p>
        </p:txBody>
      </p:sp>
    </p:spTree>
    <p:extLst>
      <p:ext uri="{BB962C8B-B14F-4D97-AF65-F5344CB8AC3E}">
        <p14:creationId xmlns="" xmlns:p14="http://schemas.microsoft.com/office/powerpoint/2010/main" val="310327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4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728528-65C8-4FB3-B967-083ECD58E23D}" type="slidenum">
              <a:rPr lang="en-US"/>
              <a:pPr/>
              <a:t>2</a:t>
            </a:fld>
            <a:endParaRPr lang="en-US"/>
          </a:p>
        </p:txBody>
      </p:sp>
      <p:sp>
        <p:nvSpPr>
          <p:cNvPr id="569367" name="Rectangle 2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19125" y="701675"/>
            <a:ext cx="5838825" cy="3503613"/>
          </a:xfrm>
          <a:ln/>
        </p:spPr>
      </p:sp>
      <p:sp>
        <p:nvSpPr>
          <p:cNvPr id="569348" name="Text Box 4"/>
          <p:cNvSpPr txBox="1">
            <a:spLocks noChangeArrowheads="1"/>
          </p:cNvSpPr>
          <p:nvPr/>
        </p:nvSpPr>
        <p:spPr bwMode="auto">
          <a:xfrm>
            <a:off x="619890" y="4688092"/>
            <a:ext cx="5733981" cy="97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 anchor="ctr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</a:pPr>
            <a:r>
              <a:rPr lang="en-US" sz="1400" b="1" dirty="0"/>
              <a:t>Booz Allen Hamilton Standard Colors</a:t>
            </a:r>
            <a:endParaRPr lang="en-US" sz="1400" dirty="0"/>
          </a:p>
          <a:p>
            <a:pPr>
              <a:spcBef>
                <a:spcPct val="0"/>
              </a:spcBef>
              <a:buClr>
                <a:schemeClr val="tx1"/>
              </a:buClr>
            </a:pPr>
            <a:r>
              <a:rPr lang="en-US" sz="1400" dirty="0"/>
              <a:t>Colors should be used in the color pairs whenever possible. Do not mix and match colors, use pairs together as shown.</a:t>
            </a:r>
          </a:p>
          <a:p>
            <a:pPr>
              <a:spcBef>
                <a:spcPct val="0"/>
              </a:spcBef>
              <a:buClr>
                <a:schemeClr val="tx1"/>
              </a:buClr>
            </a:pPr>
            <a:r>
              <a:rPr lang="en-US" sz="1400" dirty="0"/>
              <a:t>Black, White and Gray can be used with any of the other colors.</a:t>
            </a:r>
          </a:p>
        </p:txBody>
      </p:sp>
      <p:sp>
        <p:nvSpPr>
          <p:cNvPr id="569349" name="Rectangle 5"/>
          <p:cNvSpPr>
            <a:spLocks noChangeArrowheads="1"/>
          </p:cNvSpPr>
          <p:nvPr/>
        </p:nvSpPr>
        <p:spPr bwMode="auto">
          <a:xfrm>
            <a:off x="697377" y="6712347"/>
            <a:ext cx="700605" cy="698031"/>
          </a:xfrm>
          <a:prstGeom prst="rect">
            <a:avLst/>
          </a:prstGeom>
          <a:solidFill>
            <a:srgbClr val="36015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0" name="Rectangle 6"/>
          <p:cNvSpPr>
            <a:spLocks noChangeArrowheads="1"/>
          </p:cNvSpPr>
          <p:nvPr/>
        </p:nvSpPr>
        <p:spPr bwMode="auto">
          <a:xfrm>
            <a:off x="1052521" y="7211399"/>
            <a:ext cx="700605" cy="696428"/>
          </a:xfrm>
          <a:prstGeom prst="rect">
            <a:avLst/>
          </a:prstGeom>
          <a:solidFill>
            <a:srgbClr val="F2050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1" name="Rectangle 7"/>
          <p:cNvSpPr>
            <a:spLocks noChangeArrowheads="1"/>
          </p:cNvSpPr>
          <p:nvPr/>
        </p:nvSpPr>
        <p:spPr bwMode="auto">
          <a:xfrm>
            <a:off x="1922628" y="6712347"/>
            <a:ext cx="700605" cy="698031"/>
          </a:xfrm>
          <a:prstGeom prst="rect">
            <a:avLst/>
          </a:prstGeom>
          <a:solidFill>
            <a:srgbClr val="0F43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2" name="Rectangle 8"/>
          <p:cNvSpPr>
            <a:spLocks noChangeArrowheads="1"/>
          </p:cNvSpPr>
          <p:nvPr/>
        </p:nvSpPr>
        <p:spPr bwMode="auto">
          <a:xfrm>
            <a:off x="2287459" y="7211399"/>
            <a:ext cx="700605" cy="696428"/>
          </a:xfrm>
          <a:prstGeom prst="rect">
            <a:avLst/>
          </a:prstGeom>
          <a:solidFill>
            <a:srgbClr val="E8F4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3" name="Rectangle 9"/>
          <p:cNvSpPr>
            <a:spLocks noChangeArrowheads="1"/>
          </p:cNvSpPr>
          <p:nvPr/>
        </p:nvSpPr>
        <p:spPr bwMode="auto">
          <a:xfrm>
            <a:off x="3205993" y="6712347"/>
            <a:ext cx="702220" cy="698031"/>
          </a:xfrm>
          <a:prstGeom prst="rect">
            <a:avLst/>
          </a:prstGeom>
          <a:solidFill>
            <a:srgbClr val="0B1F6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4" name="Rectangle 10"/>
          <p:cNvSpPr>
            <a:spLocks noChangeArrowheads="1"/>
          </p:cNvSpPr>
          <p:nvPr/>
        </p:nvSpPr>
        <p:spPr bwMode="auto">
          <a:xfrm>
            <a:off x="3551453" y="7211399"/>
            <a:ext cx="700605" cy="696428"/>
          </a:xfrm>
          <a:prstGeom prst="rect">
            <a:avLst/>
          </a:prstGeom>
          <a:solidFill>
            <a:srgbClr val="7ECC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5" name="Rectangle 11"/>
          <p:cNvSpPr>
            <a:spLocks noChangeArrowheads="1"/>
          </p:cNvSpPr>
          <p:nvPr/>
        </p:nvSpPr>
        <p:spPr bwMode="auto">
          <a:xfrm>
            <a:off x="5658111" y="6712347"/>
            <a:ext cx="698990" cy="698031"/>
          </a:xfrm>
          <a:prstGeom prst="rect">
            <a:avLst/>
          </a:prstGeom>
          <a:solidFill>
            <a:srgbClr val="9E9E9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6" name="Rectangle 12"/>
          <p:cNvSpPr>
            <a:spLocks noChangeArrowheads="1"/>
          </p:cNvSpPr>
          <p:nvPr/>
        </p:nvSpPr>
        <p:spPr bwMode="auto">
          <a:xfrm>
            <a:off x="4432859" y="6712347"/>
            <a:ext cx="698991" cy="69803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7" name="Rectangle 13"/>
          <p:cNvSpPr>
            <a:spLocks noChangeArrowheads="1"/>
          </p:cNvSpPr>
          <p:nvPr/>
        </p:nvSpPr>
        <p:spPr bwMode="auto">
          <a:xfrm>
            <a:off x="4776704" y="7211399"/>
            <a:ext cx="700605" cy="6964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8" name="Text Box 14"/>
          <p:cNvSpPr txBox="1">
            <a:spLocks noChangeArrowheads="1"/>
          </p:cNvSpPr>
          <p:nvPr/>
        </p:nvSpPr>
        <p:spPr bwMode="auto">
          <a:xfrm>
            <a:off x="728049" y="5929064"/>
            <a:ext cx="781319" cy="72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 anchor="b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Purple </a:t>
            </a:r>
            <a:br>
              <a:rPr lang="en-US" sz="800" dirty="0"/>
            </a:br>
            <a:r>
              <a:rPr lang="en-US" sz="800" dirty="0"/>
              <a:t>Pantone 2765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R	12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G	4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	79</a:t>
            </a:r>
          </a:p>
        </p:txBody>
      </p:sp>
      <p:sp>
        <p:nvSpPr>
          <p:cNvPr id="569359" name="Text Box 15"/>
          <p:cNvSpPr txBox="1">
            <a:spLocks noChangeArrowheads="1"/>
          </p:cNvSpPr>
          <p:nvPr/>
        </p:nvSpPr>
        <p:spPr bwMode="auto">
          <a:xfrm>
            <a:off x="1927471" y="5803239"/>
            <a:ext cx="781319" cy="84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 anchor="b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Green </a:t>
            </a:r>
            <a:br>
              <a:rPr lang="en-US" sz="800" dirty="0"/>
            </a:br>
            <a:r>
              <a:rPr lang="en-US" sz="800" dirty="0"/>
              <a:t>Pantone </a:t>
            </a:r>
            <a:br>
              <a:rPr lang="en-US" sz="800" dirty="0"/>
            </a:br>
            <a:r>
              <a:rPr lang="en-US" sz="800" dirty="0"/>
              <a:t>357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R	15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G	67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	24</a:t>
            </a:r>
          </a:p>
        </p:txBody>
      </p:sp>
      <p:sp>
        <p:nvSpPr>
          <p:cNvPr id="569360" name="Text Box 16"/>
          <p:cNvSpPr txBox="1">
            <a:spLocks noChangeArrowheads="1"/>
          </p:cNvSpPr>
          <p:nvPr/>
        </p:nvSpPr>
        <p:spPr bwMode="auto">
          <a:xfrm>
            <a:off x="3223750" y="5803239"/>
            <a:ext cx="781319" cy="84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 anchor="b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Blue </a:t>
            </a:r>
            <a:br>
              <a:rPr lang="en-US" sz="800" dirty="0"/>
            </a:br>
            <a:r>
              <a:rPr lang="en-US" sz="800" dirty="0"/>
              <a:t>Pantone 2</a:t>
            </a:r>
            <a:br>
              <a:rPr lang="en-US" sz="800" dirty="0"/>
            </a:br>
            <a:r>
              <a:rPr lang="en-US" sz="800" dirty="0"/>
              <a:t>88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R	11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G	31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	101</a:t>
            </a:r>
          </a:p>
        </p:txBody>
      </p:sp>
      <p:sp>
        <p:nvSpPr>
          <p:cNvPr id="569361" name="Text Box 17"/>
          <p:cNvSpPr txBox="1">
            <a:spLocks noChangeArrowheads="1"/>
          </p:cNvSpPr>
          <p:nvPr/>
        </p:nvSpPr>
        <p:spPr bwMode="auto">
          <a:xfrm>
            <a:off x="4450617" y="6432364"/>
            <a:ext cx="782933" cy="219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 anchor="b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Black </a:t>
            </a:r>
          </a:p>
        </p:txBody>
      </p:sp>
      <p:sp>
        <p:nvSpPr>
          <p:cNvPr id="569362" name="Text Box 18"/>
          <p:cNvSpPr txBox="1">
            <a:spLocks noChangeArrowheads="1"/>
          </p:cNvSpPr>
          <p:nvPr/>
        </p:nvSpPr>
        <p:spPr bwMode="auto">
          <a:xfrm>
            <a:off x="5648425" y="5929065"/>
            <a:ext cx="782933" cy="72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 anchor="b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Pantone Cool Gray 6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R	158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G	158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	158</a:t>
            </a:r>
          </a:p>
        </p:txBody>
      </p:sp>
      <p:sp>
        <p:nvSpPr>
          <p:cNvPr id="569363" name="Text Box 19"/>
          <p:cNvSpPr txBox="1">
            <a:spLocks noChangeArrowheads="1"/>
          </p:cNvSpPr>
          <p:nvPr/>
        </p:nvSpPr>
        <p:spPr bwMode="auto">
          <a:xfrm>
            <a:off x="1086423" y="7975223"/>
            <a:ext cx="782933" cy="84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Red </a:t>
            </a:r>
            <a:br>
              <a:rPr lang="en-US" sz="800" dirty="0"/>
            </a:br>
            <a:r>
              <a:rPr lang="en-US" sz="800" dirty="0"/>
              <a:t>Pantone </a:t>
            </a:r>
            <a:br>
              <a:rPr lang="en-US" sz="800" dirty="0"/>
            </a:br>
            <a:r>
              <a:rPr lang="en-US" sz="800" dirty="0"/>
              <a:t>485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R	252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G	5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	14</a:t>
            </a:r>
          </a:p>
        </p:txBody>
      </p:sp>
      <p:sp>
        <p:nvSpPr>
          <p:cNvPr id="569364" name="Text Box 20"/>
          <p:cNvSpPr txBox="1">
            <a:spLocks noChangeArrowheads="1"/>
          </p:cNvSpPr>
          <p:nvPr/>
        </p:nvSpPr>
        <p:spPr bwMode="auto">
          <a:xfrm>
            <a:off x="2285844" y="7975223"/>
            <a:ext cx="782934" cy="72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Yellow </a:t>
            </a:r>
            <a:br>
              <a:rPr lang="en-US" sz="800" dirty="0"/>
            </a:br>
            <a:r>
              <a:rPr lang="en-US" sz="800" dirty="0"/>
              <a:t>Pantone 3965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R	232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G	244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	4</a:t>
            </a:r>
          </a:p>
        </p:txBody>
      </p:sp>
      <p:sp>
        <p:nvSpPr>
          <p:cNvPr id="569365" name="Text Box 21"/>
          <p:cNvSpPr txBox="1">
            <a:spLocks noChangeArrowheads="1"/>
          </p:cNvSpPr>
          <p:nvPr/>
        </p:nvSpPr>
        <p:spPr bwMode="auto">
          <a:xfrm>
            <a:off x="3582125" y="7975223"/>
            <a:ext cx="782933" cy="84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Aqua </a:t>
            </a:r>
            <a:br>
              <a:rPr lang="en-US" sz="800" dirty="0"/>
            </a:br>
            <a:r>
              <a:rPr lang="en-US" sz="800" dirty="0"/>
              <a:t>Pantone </a:t>
            </a:r>
            <a:br>
              <a:rPr lang="en-US" sz="800" dirty="0"/>
            </a:br>
            <a:r>
              <a:rPr lang="en-US" sz="800" dirty="0"/>
              <a:t>319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R	126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G	204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	189</a:t>
            </a:r>
          </a:p>
        </p:txBody>
      </p:sp>
      <p:sp>
        <p:nvSpPr>
          <p:cNvPr id="569366" name="Text Box 22"/>
          <p:cNvSpPr txBox="1">
            <a:spLocks noChangeArrowheads="1"/>
          </p:cNvSpPr>
          <p:nvPr/>
        </p:nvSpPr>
        <p:spPr bwMode="auto">
          <a:xfrm>
            <a:off x="4808991" y="7975224"/>
            <a:ext cx="782933" cy="219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White </a:t>
            </a:r>
          </a:p>
        </p:txBody>
      </p:sp>
    </p:spTree>
    <p:extLst>
      <p:ext uri="{BB962C8B-B14F-4D97-AF65-F5344CB8AC3E}">
        <p14:creationId xmlns="" xmlns:p14="http://schemas.microsoft.com/office/powerpoint/2010/main" val="310327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4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728528-65C8-4FB3-B967-083ECD58E23D}" type="slidenum">
              <a:rPr lang="en-US"/>
              <a:pPr/>
              <a:t>3</a:t>
            </a:fld>
            <a:endParaRPr lang="en-US"/>
          </a:p>
        </p:txBody>
      </p:sp>
      <p:sp>
        <p:nvSpPr>
          <p:cNvPr id="569367" name="Rectangle 2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19125" y="701675"/>
            <a:ext cx="5838825" cy="3503613"/>
          </a:xfrm>
          <a:ln/>
        </p:spPr>
      </p:sp>
      <p:sp>
        <p:nvSpPr>
          <p:cNvPr id="569348" name="Text Box 4"/>
          <p:cNvSpPr txBox="1">
            <a:spLocks noChangeArrowheads="1"/>
          </p:cNvSpPr>
          <p:nvPr/>
        </p:nvSpPr>
        <p:spPr bwMode="auto">
          <a:xfrm>
            <a:off x="619890" y="4688092"/>
            <a:ext cx="5733981" cy="97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 anchor="ctr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</a:pPr>
            <a:r>
              <a:rPr lang="en-US" sz="1400" b="1" dirty="0"/>
              <a:t>Booz Allen Hamilton Standard Colors</a:t>
            </a:r>
            <a:endParaRPr lang="en-US" sz="1400" dirty="0"/>
          </a:p>
          <a:p>
            <a:pPr>
              <a:spcBef>
                <a:spcPct val="0"/>
              </a:spcBef>
              <a:buClr>
                <a:schemeClr val="tx1"/>
              </a:buClr>
            </a:pPr>
            <a:r>
              <a:rPr lang="en-US" sz="1400" dirty="0"/>
              <a:t>Colors should be used in the color pairs whenever possible. Do not mix and match colors, use pairs together as shown.</a:t>
            </a:r>
          </a:p>
          <a:p>
            <a:pPr>
              <a:spcBef>
                <a:spcPct val="0"/>
              </a:spcBef>
              <a:buClr>
                <a:schemeClr val="tx1"/>
              </a:buClr>
            </a:pPr>
            <a:r>
              <a:rPr lang="en-US" sz="1400" dirty="0"/>
              <a:t>Black, White and Gray can be used with any of the other colors.</a:t>
            </a:r>
          </a:p>
        </p:txBody>
      </p:sp>
      <p:sp>
        <p:nvSpPr>
          <p:cNvPr id="569349" name="Rectangle 5"/>
          <p:cNvSpPr>
            <a:spLocks noChangeArrowheads="1"/>
          </p:cNvSpPr>
          <p:nvPr/>
        </p:nvSpPr>
        <p:spPr bwMode="auto">
          <a:xfrm>
            <a:off x="697377" y="6712347"/>
            <a:ext cx="700605" cy="698031"/>
          </a:xfrm>
          <a:prstGeom prst="rect">
            <a:avLst/>
          </a:prstGeom>
          <a:solidFill>
            <a:srgbClr val="36015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0" name="Rectangle 6"/>
          <p:cNvSpPr>
            <a:spLocks noChangeArrowheads="1"/>
          </p:cNvSpPr>
          <p:nvPr/>
        </p:nvSpPr>
        <p:spPr bwMode="auto">
          <a:xfrm>
            <a:off x="1052521" y="7211399"/>
            <a:ext cx="700605" cy="696428"/>
          </a:xfrm>
          <a:prstGeom prst="rect">
            <a:avLst/>
          </a:prstGeom>
          <a:solidFill>
            <a:srgbClr val="F2050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1" name="Rectangle 7"/>
          <p:cNvSpPr>
            <a:spLocks noChangeArrowheads="1"/>
          </p:cNvSpPr>
          <p:nvPr/>
        </p:nvSpPr>
        <p:spPr bwMode="auto">
          <a:xfrm>
            <a:off x="1922628" y="6712347"/>
            <a:ext cx="700605" cy="698031"/>
          </a:xfrm>
          <a:prstGeom prst="rect">
            <a:avLst/>
          </a:prstGeom>
          <a:solidFill>
            <a:srgbClr val="0F43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2" name="Rectangle 8"/>
          <p:cNvSpPr>
            <a:spLocks noChangeArrowheads="1"/>
          </p:cNvSpPr>
          <p:nvPr/>
        </p:nvSpPr>
        <p:spPr bwMode="auto">
          <a:xfrm>
            <a:off x="2287459" y="7211399"/>
            <a:ext cx="700605" cy="696428"/>
          </a:xfrm>
          <a:prstGeom prst="rect">
            <a:avLst/>
          </a:prstGeom>
          <a:solidFill>
            <a:srgbClr val="E8F4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3" name="Rectangle 9"/>
          <p:cNvSpPr>
            <a:spLocks noChangeArrowheads="1"/>
          </p:cNvSpPr>
          <p:nvPr/>
        </p:nvSpPr>
        <p:spPr bwMode="auto">
          <a:xfrm>
            <a:off x="3205993" y="6712347"/>
            <a:ext cx="702220" cy="698031"/>
          </a:xfrm>
          <a:prstGeom prst="rect">
            <a:avLst/>
          </a:prstGeom>
          <a:solidFill>
            <a:srgbClr val="0B1F6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4" name="Rectangle 10"/>
          <p:cNvSpPr>
            <a:spLocks noChangeArrowheads="1"/>
          </p:cNvSpPr>
          <p:nvPr/>
        </p:nvSpPr>
        <p:spPr bwMode="auto">
          <a:xfrm>
            <a:off x="3551453" y="7211399"/>
            <a:ext cx="700605" cy="696428"/>
          </a:xfrm>
          <a:prstGeom prst="rect">
            <a:avLst/>
          </a:prstGeom>
          <a:solidFill>
            <a:srgbClr val="7ECC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5" name="Rectangle 11"/>
          <p:cNvSpPr>
            <a:spLocks noChangeArrowheads="1"/>
          </p:cNvSpPr>
          <p:nvPr/>
        </p:nvSpPr>
        <p:spPr bwMode="auto">
          <a:xfrm>
            <a:off x="5658111" y="6712347"/>
            <a:ext cx="698990" cy="698031"/>
          </a:xfrm>
          <a:prstGeom prst="rect">
            <a:avLst/>
          </a:prstGeom>
          <a:solidFill>
            <a:srgbClr val="9E9E9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6" name="Rectangle 12"/>
          <p:cNvSpPr>
            <a:spLocks noChangeArrowheads="1"/>
          </p:cNvSpPr>
          <p:nvPr/>
        </p:nvSpPr>
        <p:spPr bwMode="auto">
          <a:xfrm>
            <a:off x="4432859" y="6712347"/>
            <a:ext cx="698991" cy="69803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7" name="Rectangle 13"/>
          <p:cNvSpPr>
            <a:spLocks noChangeArrowheads="1"/>
          </p:cNvSpPr>
          <p:nvPr/>
        </p:nvSpPr>
        <p:spPr bwMode="auto">
          <a:xfrm>
            <a:off x="4776704" y="7211399"/>
            <a:ext cx="700605" cy="6964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8" name="Text Box 14"/>
          <p:cNvSpPr txBox="1">
            <a:spLocks noChangeArrowheads="1"/>
          </p:cNvSpPr>
          <p:nvPr/>
        </p:nvSpPr>
        <p:spPr bwMode="auto">
          <a:xfrm>
            <a:off x="728049" y="5929064"/>
            <a:ext cx="781319" cy="72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 anchor="b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Purple </a:t>
            </a:r>
            <a:br>
              <a:rPr lang="en-US" sz="800" dirty="0"/>
            </a:br>
            <a:r>
              <a:rPr lang="en-US" sz="800" dirty="0"/>
              <a:t>Pantone 2765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R	12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G	4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	79</a:t>
            </a:r>
          </a:p>
        </p:txBody>
      </p:sp>
      <p:sp>
        <p:nvSpPr>
          <p:cNvPr id="569359" name="Text Box 15"/>
          <p:cNvSpPr txBox="1">
            <a:spLocks noChangeArrowheads="1"/>
          </p:cNvSpPr>
          <p:nvPr/>
        </p:nvSpPr>
        <p:spPr bwMode="auto">
          <a:xfrm>
            <a:off x="1927471" y="5803239"/>
            <a:ext cx="781319" cy="84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 anchor="b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Green </a:t>
            </a:r>
            <a:br>
              <a:rPr lang="en-US" sz="800" dirty="0"/>
            </a:br>
            <a:r>
              <a:rPr lang="en-US" sz="800" dirty="0"/>
              <a:t>Pantone </a:t>
            </a:r>
            <a:br>
              <a:rPr lang="en-US" sz="800" dirty="0"/>
            </a:br>
            <a:r>
              <a:rPr lang="en-US" sz="800" dirty="0"/>
              <a:t>357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R	15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G	67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	24</a:t>
            </a:r>
          </a:p>
        </p:txBody>
      </p:sp>
      <p:sp>
        <p:nvSpPr>
          <p:cNvPr id="569360" name="Text Box 16"/>
          <p:cNvSpPr txBox="1">
            <a:spLocks noChangeArrowheads="1"/>
          </p:cNvSpPr>
          <p:nvPr/>
        </p:nvSpPr>
        <p:spPr bwMode="auto">
          <a:xfrm>
            <a:off x="3223750" y="5803239"/>
            <a:ext cx="781319" cy="84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 anchor="b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Blue </a:t>
            </a:r>
            <a:br>
              <a:rPr lang="en-US" sz="800" dirty="0"/>
            </a:br>
            <a:r>
              <a:rPr lang="en-US" sz="800" dirty="0"/>
              <a:t>Pantone 2</a:t>
            </a:r>
            <a:br>
              <a:rPr lang="en-US" sz="800" dirty="0"/>
            </a:br>
            <a:r>
              <a:rPr lang="en-US" sz="800" dirty="0"/>
              <a:t>88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R	11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G	31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	101</a:t>
            </a:r>
          </a:p>
        </p:txBody>
      </p:sp>
      <p:sp>
        <p:nvSpPr>
          <p:cNvPr id="569361" name="Text Box 17"/>
          <p:cNvSpPr txBox="1">
            <a:spLocks noChangeArrowheads="1"/>
          </p:cNvSpPr>
          <p:nvPr/>
        </p:nvSpPr>
        <p:spPr bwMode="auto">
          <a:xfrm>
            <a:off x="4450617" y="6432364"/>
            <a:ext cx="782933" cy="219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 anchor="b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Black </a:t>
            </a:r>
          </a:p>
        </p:txBody>
      </p:sp>
      <p:sp>
        <p:nvSpPr>
          <p:cNvPr id="569362" name="Text Box 18"/>
          <p:cNvSpPr txBox="1">
            <a:spLocks noChangeArrowheads="1"/>
          </p:cNvSpPr>
          <p:nvPr/>
        </p:nvSpPr>
        <p:spPr bwMode="auto">
          <a:xfrm>
            <a:off x="5648425" y="5929065"/>
            <a:ext cx="782933" cy="72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 anchor="b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Pantone Cool Gray 6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R	158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G	158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	158</a:t>
            </a:r>
          </a:p>
        </p:txBody>
      </p:sp>
      <p:sp>
        <p:nvSpPr>
          <p:cNvPr id="569363" name="Text Box 19"/>
          <p:cNvSpPr txBox="1">
            <a:spLocks noChangeArrowheads="1"/>
          </p:cNvSpPr>
          <p:nvPr/>
        </p:nvSpPr>
        <p:spPr bwMode="auto">
          <a:xfrm>
            <a:off x="1086423" y="7975223"/>
            <a:ext cx="782933" cy="84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Red </a:t>
            </a:r>
            <a:br>
              <a:rPr lang="en-US" sz="800" dirty="0"/>
            </a:br>
            <a:r>
              <a:rPr lang="en-US" sz="800" dirty="0"/>
              <a:t>Pantone </a:t>
            </a:r>
            <a:br>
              <a:rPr lang="en-US" sz="800" dirty="0"/>
            </a:br>
            <a:r>
              <a:rPr lang="en-US" sz="800" dirty="0"/>
              <a:t>485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R	252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G	5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	14</a:t>
            </a:r>
          </a:p>
        </p:txBody>
      </p:sp>
      <p:sp>
        <p:nvSpPr>
          <p:cNvPr id="569364" name="Text Box 20"/>
          <p:cNvSpPr txBox="1">
            <a:spLocks noChangeArrowheads="1"/>
          </p:cNvSpPr>
          <p:nvPr/>
        </p:nvSpPr>
        <p:spPr bwMode="auto">
          <a:xfrm>
            <a:off x="2285844" y="7975223"/>
            <a:ext cx="782934" cy="72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Yellow </a:t>
            </a:r>
            <a:br>
              <a:rPr lang="en-US" sz="800" dirty="0"/>
            </a:br>
            <a:r>
              <a:rPr lang="en-US" sz="800" dirty="0"/>
              <a:t>Pantone 3965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R	232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G	244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	4</a:t>
            </a:r>
          </a:p>
        </p:txBody>
      </p:sp>
      <p:sp>
        <p:nvSpPr>
          <p:cNvPr id="569365" name="Text Box 21"/>
          <p:cNvSpPr txBox="1">
            <a:spLocks noChangeArrowheads="1"/>
          </p:cNvSpPr>
          <p:nvPr/>
        </p:nvSpPr>
        <p:spPr bwMode="auto">
          <a:xfrm>
            <a:off x="3582125" y="7975223"/>
            <a:ext cx="782933" cy="84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Aqua </a:t>
            </a:r>
            <a:br>
              <a:rPr lang="en-US" sz="800" dirty="0"/>
            </a:br>
            <a:r>
              <a:rPr lang="en-US" sz="800" dirty="0"/>
              <a:t>Pantone </a:t>
            </a:r>
            <a:br>
              <a:rPr lang="en-US" sz="800" dirty="0"/>
            </a:br>
            <a:r>
              <a:rPr lang="en-US" sz="800" dirty="0"/>
              <a:t>319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R	126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G	204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	189</a:t>
            </a:r>
          </a:p>
        </p:txBody>
      </p:sp>
      <p:sp>
        <p:nvSpPr>
          <p:cNvPr id="569366" name="Text Box 22"/>
          <p:cNvSpPr txBox="1">
            <a:spLocks noChangeArrowheads="1"/>
          </p:cNvSpPr>
          <p:nvPr/>
        </p:nvSpPr>
        <p:spPr bwMode="auto">
          <a:xfrm>
            <a:off x="4808991" y="7975224"/>
            <a:ext cx="782933" cy="219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White </a:t>
            </a:r>
          </a:p>
        </p:txBody>
      </p:sp>
    </p:spTree>
    <p:extLst>
      <p:ext uri="{BB962C8B-B14F-4D97-AF65-F5344CB8AC3E}">
        <p14:creationId xmlns="" xmlns:p14="http://schemas.microsoft.com/office/powerpoint/2010/main" val="310327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4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728528-65C8-4FB3-B967-083ECD58E23D}" type="slidenum">
              <a:rPr lang="en-US"/>
              <a:pPr/>
              <a:t>4</a:t>
            </a:fld>
            <a:endParaRPr lang="en-US"/>
          </a:p>
        </p:txBody>
      </p:sp>
      <p:sp>
        <p:nvSpPr>
          <p:cNvPr id="569367" name="Rectangle 2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19125" y="701675"/>
            <a:ext cx="5838825" cy="3503613"/>
          </a:xfrm>
          <a:ln/>
        </p:spPr>
      </p:sp>
      <p:sp>
        <p:nvSpPr>
          <p:cNvPr id="569348" name="Text Box 4"/>
          <p:cNvSpPr txBox="1">
            <a:spLocks noChangeArrowheads="1"/>
          </p:cNvSpPr>
          <p:nvPr/>
        </p:nvSpPr>
        <p:spPr bwMode="auto">
          <a:xfrm>
            <a:off x="619890" y="4688092"/>
            <a:ext cx="5733981" cy="97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 anchor="ctr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</a:pPr>
            <a:r>
              <a:rPr lang="en-US" sz="1400" b="1" dirty="0"/>
              <a:t>Booz Allen Hamilton Standard Colors</a:t>
            </a:r>
            <a:endParaRPr lang="en-US" sz="1400" dirty="0"/>
          </a:p>
          <a:p>
            <a:pPr>
              <a:spcBef>
                <a:spcPct val="0"/>
              </a:spcBef>
              <a:buClr>
                <a:schemeClr val="tx1"/>
              </a:buClr>
            </a:pPr>
            <a:r>
              <a:rPr lang="en-US" sz="1400" dirty="0"/>
              <a:t>Colors should be used in the color pairs whenever possible. Do not mix and match colors, use pairs together as shown.</a:t>
            </a:r>
          </a:p>
          <a:p>
            <a:pPr>
              <a:spcBef>
                <a:spcPct val="0"/>
              </a:spcBef>
              <a:buClr>
                <a:schemeClr val="tx1"/>
              </a:buClr>
            </a:pPr>
            <a:r>
              <a:rPr lang="en-US" sz="1400" dirty="0"/>
              <a:t>Black, White and Gray can be used with any of the other colors.</a:t>
            </a:r>
          </a:p>
        </p:txBody>
      </p:sp>
      <p:sp>
        <p:nvSpPr>
          <p:cNvPr id="569349" name="Rectangle 5"/>
          <p:cNvSpPr>
            <a:spLocks noChangeArrowheads="1"/>
          </p:cNvSpPr>
          <p:nvPr/>
        </p:nvSpPr>
        <p:spPr bwMode="auto">
          <a:xfrm>
            <a:off x="697377" y="6712347"/>
            <a:ext cx="700605" cy="698031"/>
          </a:xfrm>
          <a:prstGeom prst="rect">
            <a:avLst/>
          </a:prstGeom>
          <a:solidFill>
            <a:srgbClr val="36015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0" name="Rectangle 6"/>
          <p:cNvSpPr>
            <a:spLocks noChangeArrowheads="1"/>
          </p:cNvSpPr>
          <p:nvPr/>
        </p:nvSpPr>
        <p:spPr bwMode="auto">
          <a:xfrm>
            <a:off x="1052521" y="7211399"/>
            <a:ext cx="700605" cy="696428"/>
          </a:xfrm>
          <a:prstGeom prst="rect">
            <a:avLst/>
          </a:prstGeom>
          <a:solidFill>
            <a:srgbClr val="F2050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1" name="Rectangle 7"/>
          <p:cNvSpPr>
            <a:spLocks noChangeArrowheads="1"/>
          </p:cNvSpPr>
          <p:nvPr/>
        </p:nvSpPr>
        <p:spPr bwMode="auto">
          <a:xfrm>
            <a:off x="1922628" y="6712347"/>
            <a:ext cx="700605" cy="698031"/>
          </a:xfrm>
          <a:prstGeom prst="rect">
            <a:avLst/>
          </a:prstGeom>
          <a:solidFill>
            <a:srgbClr val="0F43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2" name="Rectangle 8"/>
          <p:cNvSpPr>
            <a:spLocks noChangeArrowheads="1"/>
          </p:cNvSpPr>
          <p:nvPr/>
        </p:nvSpPr>
        <p:spPr bwMode="auto">
          <a:xfrm>
            <a:off x="2287459" y="7211399"/>
            <a:ext cx="700605" cy="696428"/>
          </a:xfrm>
          <a:prstGeom prst="rect">
            <a:avLst/>
          </a:prstGeom>
          <a:solidFill>
            <a:srgbClr val="E8F4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3" name="Rectangle 9"/>
          <p:cNvSpPr>
            <a:spLocks noChangeArrowheads="1"/>
          </p:cNvSpPr>
          <p:nvPr/>
        </p:nvSpPr>
        <p:spPr bwMode="auto">
          <a:xfrm>
            <a:off x="3205993" y="6712347"/>
            <a:ext cx="702220" cy="698031"/>
          </a:xfrm>
          <a:prstGeom prst="rect">
            <a:avLst/>
          </a:prstGeom>
          <a:solidFill>
            <a:srgbClr val="0B1F6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4" name="Rectangle 10"/>
          <p:cNvSpPr>
            <a:spLocks noChangeArrowheads="1"/>
          </p:cNvSpPr>
          <p:nvPr/>
        </p:nvSpPr>
        <p:spPr bwMode="auto">
          <a:xfrm>
            <a:off x="3551453" y="7211399"/>
            <a:ext cx="700605" cy="696428"/>
          </a:xfrm>
          <a:prstGeom prst="rect">
            <a:avLst/>
          </a:prstGeom>
          <a:solidFill>
            <a:srgbClr val="7ECC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5" name="Rectangle 11"/>
          <p:cNvSpPr>
            <a:spLocks noChangeArrowheads="1"/>
          </p:cNvSpPr>
          <p:nvPr/>
        </p:nvSpPr>
        <p:spPr bwMode="auto">
          <a:xfrm>
            <a:off x="5658111" y="6712347"/>
            <a:ext cx="698990" cy="698031"/>
          </a:xfrm>
          <a:prstGeom prst="rect">
            <a:avLst/>
          </a:prstGeom>
          <a:solidFill>
            <a:srgbClr val="9E9E9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6" name="Rectangle 12"/>
          <p:cNvSpPr>
            <a:spLocks noChangeArrowheads="1"/>
          </p:cNvSpPr>
          <p:nvPr/>
        </p:nvSpPr>
        <p:spPr bwMode="auto">
          <a:xfrm>
            <a:off x="4432859" y="6712347"/>
            <a:ext cx="698991" cy="69803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7" name="Rectangle 13"/>
          <p:cNvSpPr>
            <a:spLocks noChangeArrowheads="1"/>
          </p:cNvSpPr>
          <p:nvPr/>
        </p:nvSpPr>
        <p:spPr bwMode="auto">
          <a:xfrm>
            <a:off x="4776704" y="7211399"/>
            <a:ext cx="700605" cy="6964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8" name="Text Box 14"/>
          <p:cNvSpPr txBox="1">
            <a:spLocks noChangeArrowheads="1"/>
          </p:cNvSpPr>
          <p:nvPr/>
        </p:nvSpPr>
        <p:spPr bwMode="auto">
          <a:xfrm>
            <a:off x="728049" y="5929064"/>
            <a:ext cx="781319" cy="72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 anchor="b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Purple </a:t>
            </a:r>
            <a:br>
              <a:rPr lang="en-US" sz="800" dirty="0"/>
            </a:br>
            <a:r>
              <a:rPr lang="en-US" sz="800" dirty="0"/>
              <a:t>Pantone 2765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R	12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G	4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	79</a:t>
            </a:r>
          </a:p>
        </p:txBody>
      </p:sp>
      <p:sp>
        <p:nvSpPr>
          <p:cNvPr id="569359" name="Text Box 15"/>
          <p:cNvSpPr txBox="1">
            <a:spLocks noChangeArrowheads="1"/>
          </p:cNvSpPr>
          <p:nvPr/>
        </p:nvSpPr>
        <p:spPr bwMode="auto">
          <a:xfrm>
            <a:off x="1927471" y="5803239"/>
            <a:ext cx="781319" cy="84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 anchor="b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Green </a:t>
            </a:r>
            <a:br>
              <a:rPr lang="en-US" sz="800" dirty="0"/>
            </a:br>
            <a:r>
              <a:rPr lang="en-US" sz="800" dirty="0"/>
              <a:t>Pantone </a:t>
            </a:r>
            <a:br>
              <a:rPr lang="en-US" sz="800" dirty="0"/>
            </a:br>
            <a:r>
              <a:rPr lang="en-US" sz="800" dirty="0"/>
              <a:t>357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R	15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G	67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	24</a:t>
            </a:r>
          </a:p>
        </p:txBody>
      </p:sp>
      <p:sp>
        <p:nvSpPr>
          <p:cNvPr id="569360" name="Text Box 16"/>
          <p:cNvSpPr txBox="1">
            <a:spLocks noChangeArrowheads="1"/>
          </p:cNvSpPr>
          <p:nvPr/>
        </p:nvSpPr>
        <p:spPr bwMode="auto">
          <a:xfrm>
            <a:off x="3223750" y="5803239"/>
            <a:ext cx="781319" cy="84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 anchor="b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Blue </a:t>
            </a:r>
            <a:br>
              <a:rPr lang="en-US" sz="800" dirty="0"/>
            </a:br>
            <a:r>
              <a:rPr lang="en-US" sz="800" dirty="0"/>
              <a:t>Pantone 2</a:t>
            </a:r>
            <a:br>
              <a:rPr lang="en-US" sz="800" dirty="0"/>
            </a:br>
            <a:r>
              <a:rPr lang="en-US" sz="800" dirty="0"/>
              <a:t>88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R	11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G	31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	101</a:t>
            </a:r>
          </a:p>
        </p:txBody>
      </p:sp>
      <p:sp>
        <p:nvSpPr>
          <p:cNvPr id="569361" name="Text Box 17"/>
          <p:cNvSpPr txBox="1">
            <a:spLocks noChangeArrowheads="1"/>
          </p:cNvSpPr>
          <p:nvPr/>
        </p:nvSpPr>
        <p:spPr bwMode="auto">
          <a:xfrm>
            <a:off x="4450617" y="6432364"/>
            <a:ext cx="782933" cy="219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 anchor="b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Black </a:t>
            </a:r>
          </a:p>
        </p:txBody>
      </p:sp>
      <p:sp>
        <p:nvSpPr>
          <p:cNvPr id="569362" name="Text Box 18"/>
          <p:cNvSpPr txBox="1">
            <a:spLocks noChangeArrowheads="1"/>
          </p:cNvSpPr>
          <p:nvPr/>
        </p:nvSpPr>
        <p:spPr bwMode="auto">
          <a:xfrm>
            <a:off x="5648425" y="5929065"/>
            <a:ext cx="782933" cy="72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 anchor="b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Pantone Cool Gray 6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R	158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G	158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	158</a:t>
            </a:r>
          </a:p>
        </p:txBody>
      </p:sp>
      <p:sp>
        <p:nvSpPr>
          <p:cNvPr id="569363" name="Text Box 19"/>
          <p:cNvSpPr txBox="1">
            <a:spLocks noChangeArrowheads="1"/>
          </p:cNvSpPr>
          <p:nvPr/>
        </p:nvSpPr>
        <p:spPr bwMode="auto">
          <a:xfrm>
            <a:off x="1086423" y="7975223"/>
            <a:ext cx="782933" cy="84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Red </a:t>
            </a:r>
            <a:br>
              <a:rPr lang="en-US" sz="800" dirty="0"/>
            </a:br>
            <a:r>
              <a:rPr lang="en-US" sz="800" dirty="0"/>
              <a:t>Pantone </a:t>
            </a:r>
            <a:br>
              <a:rPr lang="en-US" sz="800" dirty="0"/>
            </a:br>
            <a:r>
              <a:rPr lang="en-US" sz="800" dirty="0"/>
              <a:t>485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R	252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G	5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	14</a:t>
            </a:r>
          </a:p>
        </p:txBody>
      </p:sp>
      <p:sp>
        <p:nvSpPr>
          <p:cNvPr id="569364" name="Text Box 20"/>
          <p:cNvSpPr txBox="1">
            <a:spLocks noChangeArrowheads="1"/>
          </p:cNvSpPr>
          <p:nvPr/>
        </p:nvSpPr>
        <p:spPr bwMode="auto">
          <a:xfrm>
            <a:off x="2285844" y="7975223"/>
            <a:ext cx="782934" cy="72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Yellow </a:t>
            </a:r>
            <a:br>
              <a:rPr lang="en-US" sz="800" dirty="0"/>
            </a:br>
            <a:r>
              <a:rPr lang="en-US" sz="800" dirty="0"/>
              <a:t>Pantone 3965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R	232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G	244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	4</a:t>
            </a:r>
          </a:p>
        </p:txBody>
      </p:sp>
      <p:sp>
        <p:nvSpPr>
          <p:cNvPr id="569365" name="Text Box 21"/>
          <p:cNvSpPr txBox="1">
            <a:spLocks noChangeArrowheads="1"/>
          </p:cNvSpPr>
          <p:nvPr/>
        </p:nvSpPr>
        <p:spPr bwMode="auto">
          <a:xfrm>
            <a:off x="3582125" y="7975223"/>
            <a:ext cx="782933" cy="84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Aqua </a:t>
            </a:r>
            <a:br>
              <a:rPr lang="en-US" sz="800" dirty="0"/>
            </a:br>
            <a:r>
              <a:rPr lang="en-US" sz="800" dirty="0"/>
              <a:t>Pantone </a:t>
            </a:r>
            <a:br>
              <a:rPr lang="en-US" sz="800" dirty="0"/>
            </a:br>
            <a:r>
              <a:rPr lang="en-US" sz="800" dirty="0"/>
              <a:t>319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R	126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G	204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	189</a:t>
            </a:r>
          </a:p>
        </p:txBody>
      </p:sp>
      <p:sp>
        <p:nvSpPr>
          <p:cNvPr id="569366" name="Text Box 22"/>
          <p:cNvSpPr txBox="1">
            <a:spLocks noChangeArrowheads="1"/>
          </p:cNvSpPr>
          <p:nvPr/>
        </p:nvSpPr>
        <p:spPr bwMode="auto">
          <a:xfrm>
            <a:off x="4808991" y="7975224"/>
            <a:ext cx="782933" cy="219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White </a:t>
            </a:r>
          </a:p>
        </p:txBody>
      </p:sp>
    </p:spTree>
    <p:extLst>
      <p:ext uri="{BB962C8B-B14F-4D97-AF65-F5344CB8AC3E}">
        <p14:creationId xmlns="" xmlns:p14="http://schemas.microsoft.com/office/powerpoint/2010/main" val="310327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4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728528-65C8-4FB3-B967-083ECD58E23D}" type="slidenum">
              <a:rPr lang="en-US"/>
              <a:pPr/>
              <a:t>13</a:t>
            </a:fld>
            <a:endParaRPr lang="en-US"/>
          </a:p>
        </p:txBody>
      </p:sp>
      <p:sp>
        <p:nvSpPr>
          <p:cNvPr id="569367" name="Rectangle 2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19125" y="701675"/>
            <a:ext cx="5838825" cy="3503613"/>
          </a:xfrm>
          <a:ln/>
        </p:spPr>
      </p:sp>
      <p:sp>
        <p:nvSpPr>
          <p:cNvPr id="569348" name="Text Box 4"/>
          <p:cNvSpPr txBox="1">
            <a:spLocks noChangeArrowheads="1"/>
          </p:cNvSpPr>
          <p:nvPr/>
        </p:nvSpPr>
        <p:spPr bwMode="auto">
          <a:xfrm>
            <a:off x="619890" y="4688092"/>
            <a:ext cx="5733981" cy="97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 anchor="ctr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</a:pPr>
            <a:r>
              <a:rPr lang="en-US" sz="1400" b="1" dirty="0"/>
              <a:t>Booz Allen Hamilton Standard Colors</a:t>
            </a:r>
            <a:endParaRPr lang="en-US" sz="1400" dirty="0"/>
          </a:p>
          <a:p>
            <a:pPr>
              <a:spcBef>
                <a:spcPct val="0"/>
              </a:spcBef>
              <a:buClr>
                <a:schemeClr val="tx1"/>
              </a:buClr>
            </a:pPr>
            <a:r>
              <a:rPr lang="en-US" sz="1400" dirty="0"/>
              <a:t>Colors should be used in the color pairs whenever possible. Do not mix and match colors, use pairs together as shown.</a:t>
            </a:r>
          </a:p>
          <a:p>
            <a:pPr>
              <a:spcBef>
                <a:spcPct val="0"/>
              </a:spcBef>
              <a:buClr>
                <a:schemeClr val="tx1"/>
              </a:buClr>
            </a:pPr>
            <a:r>
              <a:rPr lang="en-US" sz="1400" dirty="0"/>
              <a:t>Black, White and Gray can be used with any of the other colors.</a:t>
            </a:r>
          </a:p>
        </p:txBody>
      </p:sp>
      <p:sp>
        <p:nvSpPr>
          <p:cNvPr id="569349" name="Rectangle 5"/>
          <p:cNvSpPr>
            <a:spLocks noChangeArrowheads="1"/>
          </p:cNvSpPr>
          <p:nvPr/>
        </p:nvSpPr>
        <p:spPr bwMode="auto">
          <a:xfrm>
            <a:off x="697377" y="6712347"/>
            <a:ext cx="700605" cy="698031"/>
          </a:xfrm>
          <a:prstGeom prst="rect">
            <a:avLst/>
          </a:prstGeom>
          <a:solidFill>
            <a:srgbClr val="36015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0" name="Rectangle 6"/>
          <p:cNvSpPr>
            <a:spLocks noChangeArrowheads="1"/>
          </p:cNvSpPr>
          <p:nvPr/>
        </p:nvSpPr>
        <p:spPr bwMode="auto">
          <a:xfrm>
            <a:off x="1052521" y="7211399"/>
            <a:ext cx="700605" cy="696428"/>
          </a:xfrm>
          <a:prstGeom prst="rect">
            <a:avLst/>
          </a:prstGeom>
          <a:solidFill>
            <a:srgbClr val="F2050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1" name="Rectangle 7"/>
          <p:cNvSpPr>
            <a:spLocks noChangeArrowheads="1"/>
          </p:cNvSpPr>
          <p:nvPr/>
        </p:nvSpPr>
        <p:spPr bwMode="auto">
          <a:xfrm>
            <a:off x="1922628" y="6712347"/>
            <a:ext cx="700605" cy="698031"/>
          </a:xfrm>
          <a:prstGeom prst="rect">
            <a:avLst/>
          </a:prstGeom>
          <a:solidFill>
            <a:srgbClr val="0F43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2" name="Rectangle 8"/>
          <p:cNvSpPr>
            <a:spLocks noChangeArrowheads="1"/>
          </p:cNvSpPr>
          <p:nvPr/>
        </p:nvSpPr>
        <p:spPr bwMode="auto">
          <a:xfrm>
            <a:off x="2287459" y="7211399"/>
            <a:ext cx="700605" cy="696428"/>
          </a:xfrm>
          <a:prstGeom prst="rect">
            <a:avLst/>
          </a:prstGeom>
          <a:solidFill>
            <a:srgbClr val="E8F4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3" name="Rectangle 9"/>
          <p:cNvSpPr>
            <a:spLocks noChangeArrowheads="1"/>
          </p:cNvSpPr>
          <p:nvPr/>
        </p:nvSpPr>
        <p:spPr bwMode="auto">
          <a:xfrm>
            <a:off x="3205993" y="6712347"/>
            <a:ext cx="702220" cy="698031"/>
          </a:xfrm>
          <a:prstGeom prst="rect">
            <a:avLst/>
          </a:prstGeom>
          <a:solidFill>
            <a:srgbClr val="0B1F6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4" name="Rectangle 10"/>
          <p:cNvSpPr>
            <a:spLocks noChangeArrowheads="1"/>
          </p:cNvSpPr>
          <p:nvPr/>
        </p:nvSpPr>
        <p:spPr bwMode="auto">
          <a:xfrm>
            <a:off x="3551453" y="7211399"/>
            <a:ext cx="700605" cy="696428"/>
          </a:xfrm>
          <a:prstGeom prst="rect">
            <a:avLst/>
          </a:prstGeom>
          <a:solidFill>
            <a:srgbClr val="7ECC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5" name="Rectangle 11"/>
          <p:cNvSpPr>
            <a:spLocks noChangeArrowheads="1"/>
          </p:cNvSpPr>
          <p:nvPr/>
        </p:nvSpPr>
        <p:spPr bwMode="auto">
          <a:xfrm>
            <a:off x="5658111" y="6712347"/>
            <a:ext cx="698990" cy="698031"/>
          </a:xfrm>
          <a:prstGeom prst="rect">
            <a:avLst/>
          </a:prstGeom>
          <a:solidFill>
            <a:srgbClr val="9E9E9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6" name="Rectangle 12"/>
          <p:cNvSpPr>
            <a:spLocks noChangeArrowheads="1"/>
          </p:cNvSpPr>
          <p:nvPr/>
        </p:nvSpPr>
        <p:spPr bwMode="auto">
          <a:xfrm>
            <a:off x="4432859" y="6712347"/>
            <a:ext cx="698991" cy="69803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7" name="Rectangle 13"/>
          <p:cNvSpPr>
            <a:spLocks noChangeArrowheads="1"/>
          </p:cNvSpPr>
          <p:nvPr/>
        </p:nvSpPr>
        <p:spPr bwMode="auto">
          <a:xfrm>
            <a:off x="4776704" y="7211399"/>
            <a:ext cx="700605" cy="6964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650" tIns="46325" rIns="92650" bIns="46325" anchor="ctr"/>
          <a:lstStyle/>
          <a:p>
            <a:endParaRPr lang="es-ES"/>
          </a:p>
        </p:txBody>
      </p:sp>
      <p:sp>
        <p:nvSpPr>
          <p:cNvPr id="569358" name="Text Box 14"/>
          <p:cNvSpPr txBox="1">
            <a:spLocks noChangeArrowheads="1"/>
          </p:cNvSpPr>
          <p:nvPr/>
        </p:nvSpPr>
        <p:spPr bwMode="auto">
          <a:xfrm>
            <a:off x="728049" y="5929064"/>
            <a:ext cx="781319" cy="72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 anchor="b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Purple </a:t>
            </a:r>
            <a:br>
              <a:rPr lang="en-US" sz="800" dirty="0"/>
            </a:br>
            <a:r>
              <a:rPr lang="en-US" sz="800" dirty="0"/>
              <a:t>Pantone 2765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R	12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G	4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	79</a:t>
            </a:r>
          </a:p>
        </p:txBody>
      </p:sp>
      <p:sp>
        <p:nvSpPr>
          <p:cNvPr id="569359" name="Text Box 15"/>
          <p:cNvSpPr txBox="1">
            <a:spLocks noChangeArrowheads="1"/>
          </p:cNvSpPr>
          <p:nvPr/>
        </p:nvSpPr>
        <p:spPr bwMode="auto">
          <a:xfrm>
            <a:off x="1927471" y="5803239"/>
            <a:ext cx="781319" cy="84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 anchor="b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Green </a:t>
            </a:r>
            <a:br>
              <a:rPr lang="en-US" sz="800" dirty="0"/>
            </a:br>
            <a:r>
              <a:rPr lang="en-US" sz="800" dirty="0"/>
              <a:t>Pantone </a:t>
            </a:r>
            <a:br>
              <a:rPr lang="en-US" sz="800" dirty="0"/>
            </a:br>
            <a:r>
              <a:rPr lang="en-US" sz="800" dirty="0"/>
              <a:t>357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R	15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G	67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	24</a:t>
            </a:r>
          </a:p>
        </p:txBody>
      </p:sp>
      <p:sp>
        <p:nvSpPr>
          <p:cNvPr id="569360" name="Text Box 16"/>
          <p:cNvSpPr txBox="1">
            <a:spLocks noChangeArrowheads="1"/>
          </p:cNvSpPr>
          <p:nvPr/>
        </p:nvSpPr>
        <p:spPr bwMode="auto">
          <a:xfrm>
            <a:off x="3223750" y="5803239"/>
            <a:ext cx="781319" cy="84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 anchor="b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Blue </a:t>
            </a:r>
            <a:br>
              <a:rPr lang="en-US" sz="800" dirty="0"/>
            </a:br>
            <a:r>
              <a:rPr lang="en-US" sz="800" dirty="0"/>
              <a:t>Pantone 2</a:t>
            </a:r>
            <a:br>
              <a:rPr lang="en-US" sz="800" dirty="0"/>
            </a:br>
            <a:r>
              <a:rPr lang="en-US" sz="800" dirty="0"/>
              <a:t>88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R	11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G	31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	101</a:t>
            </a:r>
          </a:p>
        </p:txBody>
      </p:sp>
      <p:sp>
        <p:nvSpPr>
          <p:cNvPr id="569361" name="Text Box 17"/>
          <p:cNvSpPr txBox="1">
            <a:spLocks noChangeArrowheads="1"/>
          </p:cNvSpPr>
          <p:nvPr/>
        </p:nvSpPr>
        <p:spPr bwMode="auto">
          <a:xfrm>
            <a:off x="4450617" y="6432364"/>
            <a:ext cx="782933" cy="219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 anchor="b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Black </a:t>
            </a:r>
          </a:p>
        </p:txBody>
      </p:sp>
      <p:sp>
        <p:nvSpPr>
          <p:cNvPr id="569362" name="Text Box 18"/>
          <p:cNvSpPr txBox="1">
            <a:spLocks noChangeArrowheads="1"/>
          </p:cNvSpPr>
          <p:nvPr/>
        </p:nvSpPr>
        <p:spPr bwMode="auto">
          <a:xfrm>
            <a:off x="5648425" y="5929065"/>
            <a:ext cx="782933" cy="72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 anchor="b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Pantone Cool Gray 6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R	158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G	158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	158</a:t>
            </a:r>
          </a:p>
        </p:txBody>
      </p:sp>
      <p:sp>
        <p:nvSpPr>
          <p:cNvPr id="569363" name="Text Box 19"/>
          <p:cNvSpPr txBox="1">
            <a:spLocks noChangeArrowheads="1"/>
          </p:cNvSpPr>
          <p:nvPr/>
        </p:nvSpPr>
        <p:spPr bwMode="auto">
          <a:xfrm>
            <a:off x="1086423" y="7975223"/>
            <a:ext cx="782933" cy="84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Red </a:t>
            </a:r>
            <a:br>
              <a:rPr lang="en-US" sz="800" dirty="0"/>
            </a:br>
            <a:r>
              <a:rPr lang="en-US" sz="800" dirty="0"/>
              <a:t>Pantone </a:t>
            </a:r>
            <a:br>
              <a:rPr lang="en-US" sz="800" dirty="0"/>
            </a:br>
            <a:r>
              <a:rPr lang="en-US" sz="800" dirty="0"/>
              <a:t>485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R	252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G	5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	14</a:t>
            </a:r>
          </a:p>
        </p:txBody>
      </p:sp>
      <p:sp>
        <p:nvSpPr>
          <p:cNvPr id="569364" name="Text Box 20"/>
          <p:cNvSpPr txBox="1">
            <a:spLocks noChangeArrowheads="1"/>
          </p:cNvSpPr>
          <p:nvPr/>
        </p:nvSpPr>
        <p:spPr bwMode="auto">
          <a:xfrm>
            <a:off x="2285844" y="7975223"/>
            <a:ext cx="782934" cy="72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Yellow </a:t>
            </a:r>
            <a:br>
              <a:rPr lang="en-US" sz="800" dirty="0"/>
            </a:br>
            <a:r>
              <a:rPr lang="en-US" sz="800" dirty="0"/>
              <a:t>Pantone 3965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R	232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G	244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	4</a:t>
            </a:r>
          </a:p>
        </p:txBody>
      </p:sp>
      <p:sp>
        <p:nvSpPr>
          <p:cNvPr id="569365" name="Text Box 21"/>
          <p:cNvSpPr txBox="1">
            <a:spLocks noChangeArrowheads="1"/>
          </p:cNvSpPr>
          <p:nvPr/>
        </p:nvSpPr>
        <p:spPr bwMode="auto">
          <a:xfrm>
            <a:off x="3582125" y="7975223"/>
            <a:ext cx="782933" cy="84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Aqua </a:t>
            </a:r>
            <a:br>
              <a:rPr lang="en-US" sz="800" dirty="0"/>
            </a:br>
            <a:r>
              <a:rPr lang="en-US" sz="800" dirty="0"/>
              <a:t>Pantone </a:t>
            </a:r>
            <a:br>
              <a:rPr lang="en-US" sz="800" dirty="0"/>
            </a:br>
            <a:r>
              <a:rPr lang="en-US" sz="800" dirty="0"/>
              <a:t>319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R	126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G	204</a:t>
            </a:r>
          </a:p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B	189</a:t>
            </a:r>
          </a:p>
        </p:txBody>
      </p:sp>
      <p:sp>
        <p:nvSpPr>
          <p:cNvPr id="569366" name="Text Box 22"/>
          <p:cNvSpPr txBox="1">
            <a:spLocks noChangeArrowheads="1"/>
          </p:cNvSpPr>
          <p:nvPr/>
        </p:nvSpPr>
        <p:spPr bwMode="auto">
          <a:xfrm>
            <a:off x="4808991" y="7975224"/>
            <a:ext cx="782933" cy="219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650" tIns="46325" rIns="92650" bIns="46325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tabLst>
                <a:tab pos="582277" algn="r"/>
              </a:tabLst>
            </a:pPr>
            <a:r>
              <a:rPr lang="en-US" sz="800" dirty="0"/>
              <a:t>White </a:t>
            </a:r>
          </a:p>
        </p:txBody>
      </p:sp>
    </p:spTree>
    <p:extLst>
      <p:ext uri="{BB962C8B-B14F-4D97-AF65-F5344CB8AC3E}">
        <p14:creationId xmlns="" xmlns:p14="http://schemas.microsoft.com/office/powerpoint/2010/main" val="310327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80016" y="2684238"/>
            <a:ext cx="12240181" cy="185216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60032" y="4896432"/>
            <a:ext cx="10080149" cy="22081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6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52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8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0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56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32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08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ECEE-47AD-44FA-AA22-E483344297F6}" type="datetimeFigureOut">
              <a:rPr lang="es-ES" smtClean="0"/>
              <a:pPr/>
              <a:t>25/10/2018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286-15BD-4931-A831-65D6E90839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ECEE-47AD-44FA-AA22-E483344297F6}" type="datetimeFigureOut">
              <a:rPr lang="es-ES" smtClean="0"/>
              <a:pPr/>
              <a:t>25/10/2018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286-15BD-4931-A831-65D6E90839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0440154" y="346032"/>
            <a:ext cx="3240048" cy="737265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20011" y="346032"/>
            <a:ext cx="9480140" cy="73726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ECEE-47AD-44FA-AA22-E483344297F6}" type="datetimeFigureOut">
              <a:rPr lang="es-ES" smtClean="0"/>
              <a:pPr/>
              <a:t>25/10/2018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286-15BD-4931-A831-65D6E90839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ECEE-47AD-44FA-AA22-E483344297F6}" type="datetimeFigureOut">
              <a:rPr lang="es-ES" smtClean="0"/>
              <a:pPr/>
              <a:t>25/10/2018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520" b="1"/>
            </a:lvl1pPr>
          </a:lstStyle>
          <a:p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808618" y="7840099"/>
            <a:ext cx="2333625" cy="628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37517" y="5552491"/>
            <a:ext cx="12240181" cy="1716152"/>
          </a:xfrm>
        </p:spPr>
        <p:txBody>
          <a:bodyPr anchor="t"/>
          <a:lstStyle>
            <a:lvl1pPr algn="l">
              <a:defRPr sz="504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37517" y="3662325"/>
            <a:ext cx="12240181" cy="1890166"/>
          </a:xfrm>
        </p:spPr>
        <p:txBody>
          <a:bodyPr anchor="b"/>
          <a:lstStyle>
            <a:lvl1pPr marL="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576072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2pPr>
            <a:lvl3pPr marL="1152144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3pPr>
            <a:lvl4pPr marL="172821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30428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88036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45643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403250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60857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ECEE-47AD-44FA-AA22-E483344297F6}" type="datetimeFigureOut">
              <a:rPr lang="es-ES" smtClean="0"/>
              <a:pPr/>
              <a:t>25/10/2018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286-15BD-4931-A831-65D6E90839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20011" y="2016179"/>
            <a:ext cx="6360094" cy="5702504"/>
          </a:xfrm>
        </p:spPr>
        <p:txBody>
          <a:bodyPr/>
          <a:lstStyle>
            <a:lvl1pPr>
              <a:defRPr sz="3528"/>
            </a:lvl1pPr>
            <a:lvl2pPr>
              <a:defRPr sz="3024"/>
            </a:lvl2pPr>
            <a:lvl3pPr>
              <a:defRPr sz="2520"/>
            </a:lvl3pPr>
            <a:lvl4pPr>
              <a:defRPr sz="2268"/>
            </a:lvl4pPr>
            <a:lvl5pPr>
              <a:defRPr sz="2268"/>
            </a:lvl5pPr>
            <a:lvl6pPr>
              <a:defRPr sz="2268"/>
            </a:lvl6pPr>
            <a:lvl7pPr>
              <a:defRPr sz="2268"/>
            </a:lvl7pPr>
            <a:lvl8pPr>
              <a:defRPr sz="2268"/>
            </a:lvl8pPr>
            <a:lvl9pPr>
              <a:defRPr sz="2268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320108" y="2016179"/>
            <a:ext cx="6360094" cy="5702504"/>
          </a:xfrm>
        </p:spPr>
        <p:txBody>
          <a:bodyPr/>
          <a:lstStyle>
            <a:lvl1pPr>
              <a:defRPr sz="3528"/>
            </a:lvl1pPr>
            <a:lvl2pPr>
              <a:defRPr sz="3024"/>
            </a:lvl2pPr>
            <a:lvl3pPr>
              <a:defRPr sz="2520"/>
            </a:lvl3pPr>
            <a:lvl4pPr>
              <a:defRPr sz="2268"/>
            </a:lvl4pPr>
            <a:lvl5pPr>
              <a:defRPr sz="2268"/>
            </a:lvl5pPr>
            <a:lvl6pPr>
              <a:defRPr sz="2268"/>
            </a:lvl6pPr>
            <a:lvl7pPr>
              <a:defRPr sz="2268"/>
            </a:lvl7pPr>
            <a:lvl8pPr>
              <a:defRPr sz="2268"/>
            </a:lvl8pPr>
            <a:lvl9pPr>
              <a:defRPr sz="2268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ECEE-47AD-44FA-AA22-E483344297F6}" type="datetimeFigureOut">
              <a:rPr lang="es-ES" smtClean="0"/>
              <a:pPr/>
              <a:t>25/10/2018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286-15BD-4931-A831-65D6E90839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0011" y="1934172"/>
            <a:ext cx="6362595" cy="806071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72" indent="0">
              <a:buNone/>
              <a:defRPr sz="2520" b="1"/>
            </a:lvl2pPr>
            <a:lvl3pPr marL="1152144" indent="0">
              <a:buNone/>
              <a:defRPr sz="2268" b="1"/>
            </a:lvl3pPr>
            <a:lvl4pPr marL="1728216" indent="0">
              <a:buNone/>
              <a:defRPr sz="2016" b="1"/>
            </a:lvl4pPr>
            <a:lvl5pPr marL="2304288" indent="0">
              <a:buNone/>
              <a:defRPr sz="2016" b="1"/>
            </a:lvl5pPr>
            <a:lvl6pPr marL="2880360" indent="0">
              <a:buNone/>
              <a:defRPr sz="2016" b="1"/>
            </a:lvl6pPr>
            <a:lvl7pPr marL="3456432" indent="0">
              <a:buNone/>
              <a:defRPr sz="2016" b="1"/>
            </a:lvl7pPr>
            <a:lvl8pPr marL="4032504" indent="0">
              <a:buNone/>
              <a:defRPr sz="2016" b="1"/>
            </a:lvl8pPr>
            <a:lvl9pPr marL="4608576" indent="0">
              <a:buNone/>
              <a:defRPr sz="2016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20011" y="2740242"/>
            <a:ext cx="6362595" cy="4978440"/>
          </a:xfrm>
        </p:spPr>
        <p:txBody>
          <a:bodyPr/>
          <a:lstStyle>
            <a:lvl1pPr>
              <a:defRPr sz="3024"/>
            </a:lvl1pPr>
            <a:lvl2pPr>
              <a:defRPr sz="2520"/>
            </a:lvl2pPr>
            <a:lvl3pPr>
              <a:defRPr sz="2268"/>
            </a:lvl3pPr>
            <a:lvl4pPr>
              <a:defRPr sz="2016"/>
            </a:lvl4pPr>
            <a:lvl5pPr>
              <a:defRPr sz="2016"/>
            </a:lvl5pPr>
            <a:lvl6pPr>
              <a:defRPr sz="2016"/>
            </a:lvl6pPr>
            <a:lvl7pPr>
              <a:defRPr sz="2016"/>
            </a:lvl7pPr>
            <a:lvl8pPr>
              <a:defRPr sz="2016"/>
            </a:lvl8pPr>
            <a:lvl9pPr>
              <a:defRPr sz="2016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7315110" y="1934172"/>
            <a:ext cx="6365094" cy="806071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72" indent="0">
              <a:buNone/>
              <a:defRPr sz="2520" b="1"/>
            </a:lvl2pPr>
            <a:lvl3pPr marL="1152144" indent="0">
              <a:buNone/>
              <a:defRPr sz="2268" b="1"/>
            </a:lvl3pPr>
            <a:lvl4pPr marL="1728216" indent="0">
              <a:buNone/>
              <a:defRPr sz="2016" b="1"/>
            </a:lvl4pPr>
            <a:lvl5pPr marL="2304288" indent="0">
              <a:buNone/>
              <a:defRPr sz="2016" b="1"/>
            </a:lvl5pPr>
            <a:lvl6pPr marL="2880360" indent="0">
              <a:buNone/>
              <a:defRPr sz="2016" b="1"/>
            </a:lvl6pPr>
            <a:lvl7pPr marL="3456432" indent="0">
              <a:buNone/>
              <a:defRPr sz="2016" b="1"/>
            </a:lvl7pPr>
            <a:lvl8pPr marL="4032504" indent="0">
              <a:buNone/>
              <a:defRPr sz="2016" b="1"/>
            </a:lvl8pPr>
            <a:lvl9pPr marL="4608576" indent="0">
              <a:buNone/>
              <a:defRPr sz="2016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7315110" y="2740242"/>
            <a:ext cx="6365094" cy="4978440"/>
          </a:xfrm>
        </p:spPr>
        <p:txBody>
          <a:bodyPr/>
          <a:lstStyle>
            <a:lvl1pPr>
              <a:defRPr sz="3024"/>
            </a:lvl1pPr>
            <a:lvl2pPr>
              <a:defRPr sz="2520"/>
            </a:lvl2pPr>
            <a:lvl3pPr>
              <a:defRPr sz="2268"/>
            </a:lvl3pPr>
            <a:lvl4pPr>
              <a:defRPr sz="2016"/>
            </a:lvl4pPr>
            <a:lvl5pPr>
              <a:defRPr sz="2016"/>
            </a:lvl5pPr>
            <a:lvl6pPr>
              <a:defRPr sz="2016"/>
            </a:lvl6pPr>
            <a:lvl7pPr>
              <a:defRPr sz="2016"/>
            </a:lvl7pPr>
            <a:lvl8pPr>
              <a:defRPr sz="2016"/>
            </a:lvl8pPr>
            <a:lvl9pPr>
              <a:defRPr sz="2016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ECEE-47AD-44FA-AA22-E483344297F6}" type="datetimeFigureOut">
              <a:rPr lang="es-ES" smtClean="0"/>
              <a:pPr/>
              <a:t>25/10/2018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286-15BD-4931-A831-65D6E90839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ECEE-47AD-44FA-AA22-E483344297F6}" type="datetimeFigureOut">
              <a:rPr lang="es-ES" smtClean="0"/>
              <a:pPr/>
              <a:t>25/10/2018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286-15BD-4931-A831-65D6E90839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ECEE-47AD-44FA-AA22-E483344297F6}" type="datetimeFigureOut">
              <a:rPr lang="es-ES" smtClean="0"/>
              <a:pPr/>
              <a:t>25/10/2018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286-15BD-4931-A831-65D6E90839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0012" y="344031"/>
            <a:ext cx="4737571" cy="1464129"/>
          </a:xfrm>
        </p:spPr>
        <p:txBody>
          <a:bodyPr anchor="b"/>
          <a:lstStyle>
            <a:lvl1pPr algn="l">
              <a:defRPr sz="252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630083" y="344031"/>
            <a:ext cx="8050119" cy="7374652"/>
          </a:xfrm>
        </p:spPr>
        <p:txBody>
          <a:bodyPr/>
          <a:lstStyle>
            <a:lvl1pPr>
              <a:defRPr sz="4032"/>
            </a:lvl1pPr>
            <a:lvl2pPr>
              <a:defRPr sz="3528"/>
            </a:lvl2pPr>
            <a:lvl3pPr>
              <a:defRPr sz="3024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20012" y="1808161"/>
            <a:ext cx="4737571" cy="5910522"/>
          </a:xfrm>
        </p:spPr>
        <p:txBody>
          <a:bodyPr/>
          <a:lstStyle>
            <a:lvl1pPr marL="0" indent="0">
              <a:buNone/>
              <a:defRPr sz="1764"/>
            </a:lvl1pPr>
            <a:lvl2pPr marL="576072" indent="0">
              <a:buNone/>
              <a:defRPr sz="1512"/>
            </a:lvl2pPr>
            <a:lvl3pPr marL="1152144" indent="0">
              <a:buNone/>
              <a:defRPr sz="1260"/>
            </a:lvl3pPr>
            <a:lvl4pPr marL="1728216" indent="0">
              <a:buNone/>
              <a:defRPr sz="1134"/>
            </a:lvl4pPr>
            <a:lvl5pPr marL="2304288" indent="0">
              <a:buNone/>
              <a:defRPr sz="1134"/>
            </a:lvl5pPr>
            <a:lvl6pPr marL="2880360" indent="0">
              <a:buNone/>
              <a:defRPr sz="1134"/>
            </a:lvl6pPr>
            <a:lvl7pPr marL="3456432" indent="0">
              <a:buNone/>
              <a:defRPr sz="1134"/>
            </a:lvl7pPr>
            <a:lvl8pPr marL="4032504" indent="0">
              <a:buNone/>
              <a:defRPr sz="1134"/>
            </a:lvl8pPr>
            <a:lvl9pPr marL="4608576" indent="0">
              <a:buNone/>
              <a:defRPr sz="1134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ECEE-47AD-44FA-AA22-E483344297F6}" type="datetimeFigureOut">
              <a:rPr lang="es-ES" smtClean="0"/>
              <a:pPr/>
              <a:t>25/10/2018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286-15BD-4931-A831-65D6E90839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22542" y="6048534"/>
            <a:ext cx="8640128" cy="714064"/>
          </a:xfrm>
        </p:spPr>
        <p:txBody>
          <a:bodyPr anchor="b"/>
          <a:lstStyle>
            <a:lvl1pPr algn="l">
              <a:defRPr sz="252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22542" y="772068"/>
            <a:ext cx="8640128" cy="5184458"/>
          </a:xfrm>
        </p:spPr>
        <p:txBody>
          <a:bodyPr/>
          <a:lstStyle>
            <a:lvl1pPr marL="0" indent="0">
              <a:buNone/>
              <a:defRPr sz="4032"/>
            </a:lvl1pPr>
            <a:lvl2pPr marL="576072" indent="0">
              <a:buNone/>
              <a:defRPr sz="3528"/>
            </a:lvl2pPr>
            <a:lvl3pPr marL="1152144" indent="0">
              <a:buNone/>
              <a:defRPr sz="3024"/>
            </a:lvl3pPr>
            <a:lvl4pPr marL="1728216" indent="0">
              <a:buNone/>
              <a:defRPr sz="2520"/>
            </a:lvl4pPr>
            <a:lvl5pPr marL="2304288" indent="0">
              <a:buNone/>
              <a:defRPr sz="2520"/>
            </a:lvl5pPr>
            <a:lvl6pPr marL="2880360" indent="0">
              <a:buNone/>
              <a:defRPr sz="2520"/>
            </a:lvl6pPr>
            <a:lvl7pPr marL="3456432" indent="0">
              <a:buNone/>
              <a:defRPr sz="2520"/>
            </a:lvl7pPr>
            <a:lvl8pPr marL="4032504" indent="0">
              <a:buNone/>
              <a:defRPr sz="2520"/>
            </a:lvl8pPr>
            <a:lvl9pPr marL="4608576" indent="0">
              <a:buNone/>
              <a:defRPr sz="252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22542" y="6762598"/>
            <a:ext cx="8640128" cy="1014089"/>
          </a:xfrm>
        </p:spPr>
        <p:txBody>
          <a:bodyPr/>
          <a:lstStyle>
            <a:lvl1pPr marL="0" indent="0">
              <a:buNone/>
              <a:defRPr sz="1764"/>
            </a:lvl1pPr>
            <a:lvl2pPr marL="576072" indent="0">
              <a:buNone/>
              <a:defRPr sz="1512"/>
            </a:lvl2pPr>
            <a:lvl3pPr marL="1152144" indent="0">
              <a:buNone/>
              <a:defRPr sz="1260"/>
            </a:lvl3pPr>
            <a:lvl4pPr marL="1728216" indent="0">
              <a:buNone/>
              <a:defRPr sz="1134"/>
            </a:lvl4pPr>
            <a:lvl5pPr marL="2304288" indent="0">
              <a:buNone/>
              <a:defRPr sz="1134"/>
            </a:lvl5pPr>
            <a:lvl6pPr marL="2880360" indent="0">
              <a:buNone/>
              <a:defRPr sz="1134"/>
            </a:lvl6pPr>
            <a:lvl7pPr marL="3456432" indent="0">
              <a:buNone/>
              <a:defRPr sz="1134"/>
            </a:lvl7pPr>
            <a:lvl8pPr marL="4032504" indent="0">
              <a:buNone/>
              <a:defRPr sz="1134"/>
            </a:lvl8pPr>
            <a:lvl9pPr marL="4608576" indent="0">
              <a:buNone/>
              <a:defRPr sz="1134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ECEE-47AD-44FA-AA22-E483344297F6}" type="datetimeFigureOut">
              <a:rPr lang="es-ES" smtClean="0"/>
              <a:pPr/>
              <a:t>25/10/2018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286-15BD-4931-A831-65D6E90839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720011" y="346031"/>
            <a:ext cx="12960192" cy="1440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0011" y="2016179"/>
            <a:ext cx="12960192" cy="5702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720011" y="8008708"/>
            <a:ext cx="336005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7ECEE-47AD-44FA-AA22-E483344297F6}" type="datetimeFigureOut">
              <a:rPr lang="es-ES" smtClean="0"/>
              <a:pPr/>
              <a:t>25/10/2018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920073" y="8008708"/>
            <a:ext cx="4560067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320153" y="8008708"/>
            <a:ext cx="336005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AD286-15BD-4931-A831-65D6E90839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52144" rtl="0" eaLnBrk="1" latinLnBrk="0" hangingPunct="1">
        <a:spcBef>
          <a:spcPct val="0"/>
        </a:spcBef>
        <a:buNone/>
        <a:defRPr sz="55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54" indent="-432054" algn="l" defTabSz="1152144" rtl="0" eaLnBrk="1" latinLnBrk="0" hangingPunct="1">
        <a:spcBef>
          <a:spcPct val="20000"/>
        </a:spcBef>
        <a:buFont typeface="Arial" pitchFamily="34" charset="0"/>
        <a:buChar char="•"/>
        <a:defRPr sz="4032" kern="1200">
          <a:solidFill>
            <a:schemeClr val="tx1"/>
          </a:solidFill>
          <a:latin typeface="+mn-lt"/>
          <a:ea typeface="+mn-ea"/>
          <a:cs typeface="+mn-cs"/>
        </a:defRPr>
      </a:lvl1pPr>
      <a:lvl2pPr marL="936117" indent="-360045" algn="l" defTabSz="1152144" rtl="0" eaLnBrk="1" latinLnBrk="0" hangingPunct="1">
        <a:spcBef>
          <a:spcPct val="20000"/>
        </a:spcBef>
        <a:buFont typeface="Arial" pitchFamily="34" charset="0"/>
        <a:buChar char="–"/>
        <a:defRPr sz="3528" kern="1200">
          <a:solidFill>
            <a:schemeClr val="tx1"/>
          </a:solidFill>
          <a:latin typeface="+mn-lt"/>
          <a:ea typeface="+mn-ea"/>
          <a:cs typeface="+mn-cs"/>
        </a:defRPr>
      </a:lvl2pPr>
      <a:lvl3pPr marL="1440180" indent="-288036" algn="l" defTabSz="1152144" rtl="0" eaLnBrk="1" latinLnBrk="0" hangingPunct="1">
        <a:spcBef>
          <a:spcPct val="20000"/>
        </a:spcBef>
        <a:buFont typeface="Arial" pitchFamily="34" charset="0"/>
        <a:buChar char="•"/>
        <a:defRPr sz="3024" kern="1200">
          <a:solidFill>
            <a:schemeClr val="tx1"/>
          </a:solidFill>
          <a:latin typeface="+mn-lt"/>
          <a:ea typeface="+mn-ea"/>
          <a:cs typeface="+mn-cs"/>
        </a:defRPr>
      </a:lvl3pPr>
      <a:lvl4pPr marL="2016252" indent="-288036" algn="l" defTabSz="1152144" rtl="0" eaLnBrk="1" latinLnBrk="0" hangingPunct="1">
        <a:spcBef>
          <a:spcPct val="20000"/>
        </a:spcBef>
        <a:buFont typeface="Arial" pitchFamily="34" charset="0"/>
        <a:buChar char="–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92324" indent="-288036" algn="l" defTabSz="1152144" rtl="0" eaLnBrk="1" latinLnBrk="0" hangingPunct="1">
        <a:spcBef>
          <a:spcPct val="20000"/>
        </a:spcBef>
        <a:buFont typeface="Arial" pitchFamily="34" charset="0"/>
        <a:buChar char="»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168396" indent="-288036" algn="l" defTabSz="1152144" rtl="0" eaLnBrk="1" latinLnBrk="0" hangingPunct="1">
        <a:spcBef>
          <a:spcPct val="20000"/>
        </a:spcBef>
        <a:buFont typeface="Arial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744468" indent="-288036" algn="l" defTabSz="1152144" rtl="0" eaLnBrk="1" latinLnBrk="0" hangingPunct="1">
        <a:spcBef>
          <a:spcPct val="20000"/>
        </a:spcBef>
        <a:buFont typeface="Arial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320540" indent="-288036" algn="l" defTabSz="1152144" rtl="0" eaLnBrk="1" latinLnBrk="0" hangingPunct="1">
        <a:spcBef>
          <a:spcPct val="20000"/>
        </a:spcBef>
        <a:buFont typeface="Arial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4896612" indent="-288036" algn="l" defTabSz="1152144" rtl="0" eaLnBrk="1" latinLnBrk="0" hangingPunct="1">
        <a:spcBef>
          <a:spcPct val="20000"/>
        </a:spcBef>
        <a:buFont typeface="Arial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152144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3pPr>
      <a:lvl4pPr marL="1728216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304288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2880360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456432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032504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608576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jpeg"/><Relationship Id="rId9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/>
          <p:nvPr/>
        </p:nvSpPr>
        <p:spPr>
          <a:xfrm>
            <a:off x="3439" y="-99"/>
            <a:ext cx="14400213" cy="112404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175" dirty="0"/>
          </a:p>
        </p:txBody>
      </p:sp>
      <p:sp>
        <p:nvSpPr>
          <p:cNvPr id="6" name="CuadroTexto 5"/>
          <p:cNvSpPr txBox="1"/>
          <p:nvPr/>
        </p:nvSpPr>
        <p:spPr>
          <a:xfrm>
            <a:off x="1655490" y="4320381"/>
            <a:ext cx="1144927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 smtClean="0"/>
              <a:t>UNIDE</a:t>
            </a:r>
          </a:p>
          <a:p>
            <a:pPr algn="ctr"/>
            <a:r>
              <a:rPr lang="es-ES" sz="4400" b="1" dirty="0" smtClean="0">
                <a:solidFill>
                  <a:srgbClr val="C00000"/>
                </a:solidFill>
              </a:rPr>
              <a:t>Un</a:t>
            </a:r>
            <a:r>
              <a:rPr lang="es-ES" sz="4400" b="1" dirty="0" smtClean="0">
                <a:solidFill>
                  <a:schemeClr val="bg1">
                    <a:lumMod val="50000"/>
                  </a:schemeClr>
                </a:solidFill>
              </a:rPr>
              <a:t>idad</a:t>
            </a:r>
            <a:r>
              <a:rPr lang="es-ES" sz="4400" b="1" dirty="0" smtClean="0">
                <a:solidFill>
                  <a:srgbClr val="C00000"/>
                </a:solidFill>
              </a:rPr>
              <a:t> </a:t>
            </a:r>
            <a:r>
              <a:rPr lang="es-ES" sz="4400" b="1" dirty="0" smtClean="0">
                <a:solidFill>
                  <a:schemeClr val="bg1">
                    <a:lumMod val="50000"/>
                  </a:schemeClr>
                </a:solidFill>
              </a:rPr>
              <a:t>de</a:t>
            </a:r>
            <a:r>
              <a:rPr lang="es-ES" sz="4400" b="1" dirty="0" smtClean="0">
                <a:solidFill>
                  <a:srgbClr val="C00000"/>
                </a:solidFill>
              </a:rPr>
              <a:t> I</a:t>
            </a:r>
            <a:r>
              <a:rPr lang="es-ES" sz="4400" b="1" dirty="0" smtClean="0">
                <a:solidFill>
                  <a:schemeClr val="bg1">
                    <a:lumMod val="50000"/>
                  </a:schemeClr>
                </a:solidFill>
              </a:rPr>
              <a:t>nfraestructura</a:t>
            </a:r>
            <a:r>
              <a:rPr lang="es-ES" sz="4400" b="1" dirty="0" smtClean="0">
                <a:solidFill>
                  <a:srgbClr val="C00000"/>
                </a:solidFill>
              </a:rPr>
              <a:t> </a:t>
            </a:r>
            <a:r>
              <a:rPr lang="es-ES" sz="4400" b="1" dirty="0" smtClean="0">
                <a:solidFill>
                  <a:schemeClr val="bg1">
                    <a:lumMod val="50000"/>
                  </a:schemeClr>
                </a:solidFill>
              </a:rPr>
              <a:t>de</a:t>
            </a:r>
            <a:r>
              <a:rPr lang="es-ES" sz="4400" b="1" dirty="0" smtClean="0">
                <a:solidFill>
                  <a:srgbClr val="C00000"/>
                </a:solidFill>
              </a:rPr>
              <a:t> D</a:t>
            </a:r>
            <a:r>
              <a:rPr lang="es-ES" sz="4400" b="1" dirty="0" smtClean="0">
                <a:solidFill>
                  <a:schemeClr val="bg1">
                    <a:lumMod val="50000"/>
                  </a:schemeClr>
                </a:solidFill>
              </a:rPr>
              <a:t>atos</a:t>
            </a:r>
            <a:r>
              <a:rPr lang="es-ES" sz="4400" b="1" dirty="0" smtClean="0">
                <a:solidFill>
                  <a:srgbClr val="C00000"/>
                </a:solidFill>
              </a:rPr>
              <a:t> E</a:t>
            </a:r>
            <a:r>
              <a:rPr lang="es-ES" sz="4400" b="1" dirty="0" smtClean="0">
                <a:solidFill>
                  <a:schemeClr val="bg1">
                    <a:lumMod val="50000"/>
                  </a:schemeClr>
                </a:solidFill>
              </a:rPr>
              <a:t>spaciales</a:t>
            </a:r>
          </a:p>
          <a:p>
            <a:pPr algn="ctr"/>
            <a:r>
              <a:rPr lang="es-ES" sz="3600" b="1" dirty="0" smtClean="0">
                <a:latin typeface="Arial Rounded MT Bold" pitchFamily="34" charset="0"/>
              </a:rPr>
              <a:t>Secretaría de la Gestión Pública</a:t>
            </a:r>
          </a:p>
          <a:p>
            <a:pPr algn="ctr"/>
            <a:r>
              <a:rPr lang="es-ES" sz="3600" b="1" dirty="0" smtClean="0">
                <a:latin typeface="Arial Rounded MT Bold" pitchFamily="34" charset="0"/>
              </a:rPr>
              <a:t>Subsecretaria de Gestión y Control</a:t>
            </a:r>
          </a:p>
          <a:p>
            <a:pPr algn="ctr"/>
            <a:endParaRPr lang="es-ES" sz="3600" b="1" dirty="0" smtClean="0">
              <a:latin typeface="Arial Rounded MT Bold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9746" y="1728093"/>
            <a:ext cx="5978256" cy="16104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87 Rectángulo redondeado"/>
          <p:cNvSpPr/>
          <p:nvPr/>
        </p:nvSpPr>
        <p:spPr>
          <a:xfrm>
            <a:off x="1799506" y="6120581"/>
            <a:ext cx="4824536" cy="2088232"/>
          </a:xfrm>
          <a:prstGeom prst="roundRect">
            <a:avLst/>
          </a:prstGeom>
          <a:solidFill>
            <a:schemeClr val="accent6">
              <a:lumMod val="75000"/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APLICACIONES DE ESCRITORIO</a:t>
            </a:r>
          </a:p>
        </p:txBody>
      </p:sp>
      <p:sp>
        <p:nvSpPr>
          <p:cNvPr id="86" name="85 Rectángulo redondeado"/>
          <p:cNvSpPr/>
          <p:nvPr/>
        </p:nvSpPr>
        <p:spPr>
          <a:xfrm>
            <a:off x="287338" y="1872109"/>
            <a:ext cx="4680520" cy="288032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GENERADOR DE SERVICIOS DE MAPA EN LA WEB</a:t>
            </a: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CATÁLOGO</a:t>
            </a:r>
          </a:p>
        </p:txBody>
      </p:sp>
      <p:sp>
        <p:nvSpPr>
          <p:cNvPr id="87" name="86 Rectángulo redondeado"/>
          <p:cNvSpPr/>
          <p:nvPr/>
        </p:nvSpPr>
        <p:spPr>
          <a:xfrm>
            <a:off x="8280226" y="1470616"/>
            <a:ext cx="5688632" cy="4392488"/>
          </a:xfrm>
          <a:prstGeom prst="roundRect">
            <a:avLst/>
          </a:prstGeom>
          <a:solidFill>
            <a:schemeClr val="accent3">
              <a:lumMod val="75000"/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ADMINISTRACIÓN DE DATOS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439" y="-99"/>
            <a:ext cx="14400213" cy="112404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4400" b="1" dirty="0" smtClean="0">
                <a:solidFill>
                  <a:schemeClr val="bg1"/>
                </a:solidFill>
              </a:rPr>
              <a:t>Infraestructura Implementada</a:t>
            </a:r>
            <a:endParaRPr lang="es-AR" sz="4400" b="1" dirty="0">
              <a:solidFill>
                <a:schemeClr val="bg1"/>
              </a:solidFill>
            </a:endParaRPr>
          </a:p>
        </p:txBody>
      </p:sp>
      <p:pic>
        <p:nvPicPr>
          <p:cNvPr id="41" name="40 Imagen" descr="logo_sqlserv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68258" y="2118688"/>
            <a:ext cx="1088611" cy="894717"/>
          </a:xfrm>
          <a:prstGeom prst="rect">
            <a:avLst/>
          </a:prstGeom>
          <a:ln>
            <a:noFill/>
          </a:ln>
        </p:spPr>
      </p:pic>
      <p:pic>
        <p:nvPicPr>
          <p:cNvPr id="42" name="41 Imagen" descr="logo_pg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856290" y="3990896"/>
            <a:ext cx="864096" cy="967788"/>
          </a:xfrm>
          <a:prstGeom prst="rect">
            <a:avLst/>
          </a:prstGeom>
          <a:ln>
            <a:noFill/>
          </a:ln>
        </p:spPr>
      </p:pic>
      <p:pic>
        <p:nvPicPr>
          <p:cNvPr id="44" name="43 Imagen" descr="servidor_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43922" y="2808213"/>
            <a:ext cx="1800225" cy="2533650"/>
          </a:xfrm>
          <a:prstGeom prst="rect">
            <a:avLst/>
          </a:prstGeom>
        </p:spPr>
      </p:pic>
      <p:pic>
        <p:nvPicPr>
          <p:cNvPr id="49" name="48 Imagen" descr="logo_geo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5370" y="1998175"/>
            <a:ext cx="1872208" cy="594014"/>
          </a:xfrm>
          <a:prstGeom prst="rect">
            <a:avLst/>
          </a:prstGeom>
        </p:spPr>
      </p:pic>
      <p:grpSp>
        <p:nvGrpSpPr>
          <p:cNvPr id="70" name="69 Grupo"/>
          <p:cNvGrpSpPr/>
          <p:nvPr/>
        </p:nvGrpSpPr>
        <p:grpSpPr>
          <a:xfrm>
            <a:off x="10440466" y="3774872"/>
            <a:ext cx="1008112" cy="1233428"/>
            <a:chOff x="8856290" y="3600301"/>
            <a:chExt cx="1008112" cy="1233428"/>
          </a:xfrm>
        </p:grpSpPr>
        <p:pic>
          <p:nvPicPr>
            <p:cNvPr id="55" name="54 Imagen" descr="database_active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856290" y="3600301"/>
              <a:ext cx="864096" cy="864096"/>
            </a:xfrm>
            <a:prstGeom prst="rect">
              <a:avLst/>
            </a:prstGeom>
          </p:spPr>
        </p:pic>
        <p:sp>
          <p:nvSpPr>
            <p:cNvPr id="58" name="57 CuadroTexto"/>
            <p:cNvSpPr txBox="1"/>
            <p:nvPr/>
          </p:nvSpPr>
          <p:spPr>
            <a:xfrm>
              <a:off x="8856290" y="4464397"/>
              <a:ext cx="1008112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InfoBase</a:t>
              </a:r>
              <a:endParaRPr lang="en-US" sz="1800" dirty="0"/>
            </a:p>
          </p:txBody>
        </p:sp>
      </p:grpSp>
      <p:grpSp>
        <p:nvGrpSpPr>
          <p:cNvPr id="72" name="71 Grupo"/>
          <p:cNvGrpSpPr/>
          <p:nvPr/>
        </p:nvGrpSpPr>
        <p:grpSpPr>
          <a:xfrm>
            <a:off x="11592594" y="3774872"/>
            <a:ext cx="1008112" cy="1233428"/>
            <a:chOff x="10008418" y="3600301"/>
            <a:chExt cx="1008112" cy="1233428"/>
          </a:xfrm>
        </p:grpSpPr>
        <p:pic>
          <p:nvPicPr>
            <p:cNvPr id="56" name="55 Imagen" descr="database_active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008418" y="3600301"/>
              <a:ext cx="864096" cy="864096"/>
            </a:xfrm>
            <a:prstGeom prst="rect">
              <a:avLst/>
            </a:prstGeom>
          </p:spPr>
        </p:pic>
        <p:sp>
          <p:nvSpPr>
            <p:cNvPr id="59" name="58 CuadroTexto"/>
            <p:cNvSpPr txBox="1"/>
            <p:nvPr/>
          </p:nvSpPr>
          <p:spPr>
            <a:xfrm>
              <a:off x="10008418" y="4464397"/>
              <a:ext cx="1008112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BD_IIEE</a:t>
              </a:r>
              <a:endParaRPr lang="en-US" sz="1800" dirty="0"/>
            </a:p>
          </p:txBody>
        </p:sp>
      </p:grpSp>
      <p:grpSp>
        <p:nvGrpSpPr>
          <p:cNvPr id="71" name="70 Grupo"/>
          <p:cNvGrpSpPr/>
          <p:nvPr/>
        </p:nvGrpSpPr>
        <p:grpSpPr>
          <a:xfrm>
            <a:off x="12672747" y="3774872"/>
            <a:ext cx="1296144" cy="1224136"/>
            <a:chOff x="11232554" y="3600301"/>
            <a:chExt cx="1296144" cy="1224136"/>
          </a:xfrm>
        </p:grpSpPr>
        <p:pic>
          <p:nvPicPr>
            <p:cNvPr id="57" name="56 Imagen" descr="database_active.png"/>
            <p:cNvPicPr>
              <a:picLocks noChangeAspect="1"/>
            </p:cNvPicPr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1232554" y="3600301"/>
              <a:ext cx="864096" cy="864096"/>
            </a:xfrm>
            <a:prstGeom prst="rect">
              <a:avLst/>
            </a:prstGeom>
          </p:spPr>
        </p:pic>
        <p:sp>
          <p:nvSpPr>
            <p:cNvPr id="60" name="59 CuadroTexto"/>
            <p:cNvSpPr txBox="1"/>
            <p:nvPr/>
          </p:nvSpPr>
          <p:spPr>
            <a:xfrm>
              <a:off x="11304562" y="4455105"/>
              <a:ext cx="1224136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800" dirty="0" err="1" smtClean="0"/>
                <a:t>Otras</a:t>
              </a:r>
              <a:r>
                <a:rPr lang="en-US" sz="1800" dirty="0" smtClean="0"/>
                <a:t> GDB</a:t>
              </a:r>
              <a:endParaRPr lang="en-US" sz="1800" dirty="0"/>
            </a:p>
          </p:txBody>
        </p:sp>
      </p:grpSp>
      <p:grpSp>
        <p:nvGrpSpPr>
          <p:cNvPr id="69" name="68 Grupo"/>
          <p:cNvGrpSpPr/>
          <p:nvPr/>
        </p:nvGrpSpPr>
        <p:grpSpPr>
          <a:xfrm>
            <a:off x="10374752" y="2118688"/>
            <a:ext cx="929810" cy="1152128"/>
            <a:chOff x="8790576" y="2304157"/>
            <a:chExt cx="929810" cy="1152128"/>
          </a:xfrm>
        </p:grpSpPr>
        <p:pic>
          <p:nvPicPr>
            <p:cNvPr id="54" name="53 Imagen" descr="database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790576" y="2304157"/>
              <a:ext cx="929810" cy="787152"/>
            </a:xfrm>
            <a:prstGeom prst="rect">
              <a:avLst/>
            </a:prstGeom>
          </p:spPr>
        </p:pic>
        <p:sp>
          <p:nvSpPr>
            <p:cNvPr id="62" name="61 CuadroTexto"/>
            <p:cNvSpPr txBox="1"/>
            <p:nvPr/>
          </p:nvSpPr>
          <p:spPr>
            <a:xfrm>
              <a:off x="8856290" y="3086953"/>
              <a:ext cx="720080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800" dirty="0" err="1" smtClean="0"/>
                <a:t>Salud</a:t>
              </a:r>
              <a:endParaRPr lang="en-US" sz="1800" dirty="0"/>
            </a:p>
          </p:txBody>
        </p:sp>
      </p:grpSp>
      <p:grpSp>
        <p:nvGrpSpPr>
          <p:cNvPr id="68" name="67 Grupo"/>
          <p:cNvGrpSpPr/>
          <p:nvPr/>
        </p:nvGrpSpPr>
        <p:grpSpPr>
          <a:xfrm>
            <a:off x="11520586" y="2118688"/>
            <a:ext cx="1008112" cy="1161420"/>
            <a:chOff x="9792394" y="2304157"/>
            <a:chExt cx="1008112" cy="1161420"/>
          </a:xfrm>
        </p:grpSpPr>
        <p:pic>
          <p:nvPicPr>
            <p:cNvPr id="61" name="60 Imagen" descr="database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792394" y="2304157"/>
              <a:ext cx="929810" cy="787152"/>
            </a:xfrm>
            <a:prstGeom prst="rect">
              <a:avLst/>
            </a:prstGeom>
          </p:spPr>
        </p:pic>
        <p:sp>
          <p:nvSpPr>
            <p:cNvPr id="63" name="62 CuadroTexto"/>
            <p:cNvSpPr txBox="1"/>
            <p:nvPr/>
          </p:nvSpPr>
          <p:spPr>
            <a:xfrm>
              <a:off x="9792394" y="3096245"/>
              <a:ext cx="1008112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800" dirty="0" err="1" smtClean="0"/>
                <a:t>Catastro</a:t>
              </a:r>
              <a:endParaRPr lang="en-US" sz="1800" dirty="0"/>
            </a:p>
          </p:txBody>
        </p:sp>
      </p:grpSp>
      <p:grpSp>
        <p:nvGrpSpPr>
          <p:cNvPr id="67" name="66 Grupo"/>
          <p:cNvGrpSpPr/>
          <p:nvPr/>
        </p:nvGrpSpPr>
        <p:grpSpPr>
          <a:xfrm>
            <a:off x="12599608" y="2118688"/>
            <a:ext cx="1152128" cy="1161420"/>
            <a:chOff x="11016530" y="2304157"/>
            <a:chExt cx="1152128" cy="1161420"/>
          </a:xfrm>
        </p:grpSpPr>
        <p:sp>
          <p:nvSpPr>
            <p:cNvPr id="65" name="64 CuadroTexto"/>
            <p:cNvSpPr txBox="1"/>
            <p:nvPr/>
          </p:nvSpPr>
          <p:spPr>
            <a:xfrm>
              <a:off x="11016530" y="3096245"/>
              <a:ext cx="1152128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800" dirty="0" err="1" smtClean="0"/>
                <a:t>Otras</a:t>
              </a:r>
              <a:r>
                <a:rPr lang="en-US" sz="1800" dirty="0" smtClean="0"/>
                <a:t> GDB</a:t>
              </a:r>
              <a:endParaRPr lang="en-US" sz="1800" dirty="0"/>
            </a:p>
          </p:txBody>
        </p:sp>
        <p:pic>
          <p:nvPicPr>
            <p:cNvPr id="66" name="65 Imagen" descr="database.png"/>
            <p:cNvPicPr>
              <a:picLocks noChangeAspect="1"/>
            </p:cNvPicPr>
            <p:nvPr/>
          </p:nvPicPr>
          <p:blipFill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1016530" y="2304157"/>
              <a:ext cx="929810" cy="787152"/>
            </a:xfrm>
            <a:prstGeom prst="rect">
              <a:avLst/>
            </a:prstGeom>
          </p:spPr>
        </p:pic>
      </p:grpSp>
      <p:sp>
        <p:nvSpPr>
          <p:cNvPr id="74" name="73 Flecha izquierda"/>
          <p:cNvSpPr/>
          <p:nvPr/>
        </p:nvSpPr>
        <p:spPr>
          <a:xfrm>
            <a:off x="9936410" y="2406720"/>
            <a:ext cx="360040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74 Flecha izquierda"/>
          <p:cNvSpPr/>
          <p:nvPr/>
        </p:nvSpPr>
        <p:spPr>
          <a:xfrm>
            <a:off x="10008418" y="4062904"/>
            <a:ext cx="360040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75 Imagen" descr="wifi_0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30360" y="3586932"/>
            <a:ext cx="2538291" cy="557183"/>
          </a:xfrm>
          <a:prstGeom prst="rect">
            <a:avLst/>
          </a:prstGeom>
        </p:spPr>
      </p:pic>
      <p:grpSp>
        <p:nvGrpSpPr>
          <p:cNvPr id="85" name="84 Grupo"/>
          <p:cNvGrpSpPr/>
          <p:nvPr/>
        </p:nvGrpSpPr>
        <p:grpSpPr>
          <a:xfrm>
            <a:off x="4751834" y="6445953"/>
            <a:ext cx="792088" cy="1160354"/>
            <a:chOff x="3095650" y="7057751"/>
            <a:chExt cx="792088" cy="1160354"/>
          </a:xfrm>
        </p:grpSpPr>
        <p:pic>
          <p:nvPicPr>
            <p:cNvPr id="79" name="78 Imagen" descr="Logo_gvSIG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095650" y="7057751"/>
              <a:ext cx="792088" cy="797955"/>
            </a:xfrm>
            <a:prstGeom prst="rect">
              <a:avLst/>
            </a:prstGeom>
          </p:spPr>
        </p:pic>
        <p:sp>
          <p:nvSpPr>
            <p:cNvPr id="81" name="80 CuadroTexto"/>
            <p:cNvSpPr txBox="1"/>
            <p:nvPr/>
          </p:nvSpPr>
          <p:spPr>
            <a:xfrm>
              <a:off x="3095650" y="7848773"/>
              <a:ext cx="792088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800" dirty="0" err="1" smtClean="0"/>
                <a:t>gvSIG</a:t>
              </a:r>
              <a:endParaRPr lang="en-US" sz="1800" dirty="0"/>
            </a:p>
          </p:txBody>
        </p:sp>
      </p:grpSp>
      <p:grpSp>
        <p:nvGrpSpPr>
          <p:cNvPr id="84" name="83 Grupo"/>
          <p:cNvGrpSpPr/>
          <p:nvPr/>
        </p:nvGrpSpPr>
        <p:grpSpPr>
          <a:xfrm>
            <a:off x="2879920" y="6467252"/>
            <a:ext cx="750640" cy="1161420"/>
            <a:chOff x="4751834" y="7128693"/>
            <a:chExt cx="750640" cy="1161420"/>
          </a:xfrm>
        </p:grpSpPr>
        <p:pic>
          <p:nvPicPr>
            <p:cNvPr id="80" name="79 Imagen" descr="QGis_Logo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751834" y="7128693"/>
              <a:ext cx="750640" cy="802343"/>
            </a:xfrm>
            <a:prstGeom prst="rect">
              <a:avLst/>
            </a:prstGeom>
          </p:spPr>
        </p:pic>
        <p:sp>
          <p:nvSpPr>
            <p:cNvPr id="82" name="81 CuadroTexto"/>
            <p:cNvSpPr txBox="1"/>
            <p:nvPr/>
          </p:nvSpPr>
          <p:spPr>
            <a:xfrm>
              <a:off x="4823842" y="7920781"/>
              <a:ext cx="648072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QGIS</a:t>
              </a:r>
              <a:endParaRPr lang="en-US" sz="1800" dirty="0"/>
            </a:p>
          </p:txBody>
        </p:sp>
      </p:grpSp>
      <p:cxnSp>
        <p:nvCxnSpPr>
          <p:cNvPr id="90" name="89 Forma"/>
          <p:cNvCxnSpPr>
            <a:stCxn id="88" idx="3"/>
          </p:cNvCxnSpPr>
          <p:nvPr/>
        </p:nvCxnSpPr>
        <p:spPr>
          <a:xfrm flipV="1">
            <a:off x="6624042" y="5688533"/>
            <a:ext cx="1656184" cy="147616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4" name="93 Forma"/>
          <p:cNvCxnSpPr>
            <a:stCxn id="88" idx="0"/>
            <a:endCxn id="86" idx="2"/>
          </p:cNvCxnSpPr>
          <p:nvPr/>
        </p:nvCxnSpPr>
        <p:spPr>
          <a:xfrm rot="16200000" flipV="1">
            <a:off x="2735610" y="4644417"/>
            <a:ext cx="1368152" cy="158417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9" name="98 Conector angular"/>
          <p:cNvCxnSpPr>
            <a:stCxn id="87" idx="1"/>
            <a:endCxn id="44" idx="3"/>
          </p:cNvCxnSpPr>
          <p:nvPr/>
        </p:nvCxnSpPr>
        <p:spPr>
          <a:xfrm rot="10800000" flipV="1">
            <a:off x="7344148" y="3666860"/>
            <a:ext cx="936079" cy="40817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" name="49 Forma"/>
          <p:cNvCxnSpPr>
            <a:stCxn id="86" idx="0"/>
            <a:endCxn id="44" idx="0"/>
          </p:cNvCxnSpPr>
          <p:nvPr/>
        </p:nvCxnSpPr>
        <p:spPr>
          <a:xfrm rot="16200000" flipH="1">
            <a:off x="4067764" y="431943"/>
            <a:ext cx="936104" cy="3816437"/>
          </a:xfrm>
          <a:prstGeom prst="bentConnector3">
            <a:avLst>
              <a:gd name="adj1" fmla="val -2442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5" name="87 Rectángulo redondeado"/>
          <p:cNvSpPr/>
          <p:nvPr/>
        </p:nvSpPr>
        <p:spPr>
          <a:xfrm>
            <a:off x="9216330" y="6533713"/>
            <a:ext cx="2664296" cy="1072594"/>
          </a:xfrm>
          <a:prstGeom prst="roundRect">
            <a:avLst/>
          </a:prstGeom>
          <a:solidFill>
            <a:schemeClr val="accent6">
              <a:lumMod val="75000"/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OTROS SGBDR</a:t>
            </a:r>
          </a:p>
        </p:txBody>
      </p:sp>
      <p:cxnSp>
        <p:nvCxnSpPr>
          <p:cNvPr id="47" name="89 Forma"/>
          <p:cNvCxnSpPr>
            <a:stCxn id="87" idx="2"/>
            <a:endCxn id="45" idx="0"/>
          </p:cNvCxnSpPr>
          <p:nvPr/>
        </p:nvCxnSpPr>
        <p:spPr>
          <a:xfrm rot="5400000">
            <a:off x="10501206" y="5910376"/>
            <a:ext cx="670609" cy="57606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439" y="-99"/>
            <a:ext cx="14400213" cy="112404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4400" b="1" dirty="0" smtClean="0">
                <a:solidFill>
                  <a:schemeClr val="bg1"/>
                </a:solidFill>
              </a:rPr>
              <a:t>Bases de Datos Espaciales Operativas con UNIDE</a:t>
            </a:r>
            <a:endParaRPr lang="es-AR" sz="44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75370" y="2014360"/>
            <a:ext cx="6264696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 smtClean="0"/>
              <a:t>SQL Server</a:t>
            </a:r>
          </a:p>
          <a:p>
            <a:endParaRPr lang="es-AR" sz="36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dirty="0" smtClean="0"/>
              <a:t>UNIDE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dirty="0" smtClean="0"/>
              <a:t>Ministerio de Salud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dirty="0"/>
              <a:t>Ministerio de Minería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dirty="0" smtClean="0"/>
              <a:t>Dirección de Geodesia y Catastro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dirty="0" smtClean="0"/>
              <a:t>Obras Sanitarias Sociedad del Estado</a:t>
            </a:r>
            <a:endParaRPr lang="es-AR" dirty="0"/>
          </a:p>
        </p:txBody>
      </p:sp>
      <p:sp>
        <p:nvSpPr>
          <p:cNvPr id="92" name="CuadroTexto 91"/>
          <p:cNvSpPr txBox="1"/>
          <p:nvPr/>
        </p:nvSpPr>
        <p:spPr>
          <a:xfrm>
            <a:off x="6624041" y="2016125"/>
            <a:ext cx="777617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dirty="0" err="1" smtClean="0"/>
              <a:t>PostgreSQL</a:t>
            </a:r>
            <a:r>
              <a:rPr lang="es-AR" sz="3200" b="1" dirty="0" smtClean="0"/>
              <a:t>/</a:t>
            </a:r>
            <a:r>
              <a:rPr lang="es-AR" sz="3200" b="1" dirty="0" err="1" smtClean="0"/>
              <a:t>PostGis</a:t>
            </a:r>
            <a:endParaRPr lang="es-AR" sz="3200" b="1" dirty="0" smtClean="0"/>
          </a:p>
          <a:p>
            <a:endParaRPr lang="es-AR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dirty="0" smtClean="0"/>
              <a:t>UNIDE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dirty="0" smtClean="0"/>
              <a:t>Instituto de Investigaciones Económicas y Estadísticas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dirty="0" smtClean="0"/>
              <a:t>Dirección Provincial de Vialidad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dirty="0" smtClean="0"/>
              <a:t>Subsecretaría de Planificación y Ord. Territorial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dirty="0" smtClean="0"/>
              <a:t>Instituto Provincial de la Vivienda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dirty="0" smtClean="0"/>
              <a:t>Departamento de Hidráulica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dirty="0" smtClean="0"/>
              <a:t>Dirección de Tránsito y Transporte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dirty="0" smtClean="0"/>
              <a:t>Dirección Provincial de Desarrollo Urbano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dirty="0" smtClean="0"/>
              <a:t>Obras Sanitarias Sociedad del Estado</a:t>
            </a:r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139436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9217024" cy="4801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CATÁLOGO DE MAPAS</a:t>
            </a:r>
            <a:endParaRPr lang="en-US" b="1" dirty="0"/>
          </a:p>
        </p:txBody>
      </p:sp>
      <p:sp>
        <p:nvSpPr>
          <p:cNvPr id="5" name="4 Rectángulo"/>
          <p:cNvSpPr/>
          <p:nvPr/>
        </p:nvSpPr>
        <p:spPr>
          <a:xfrm>
            <a:off x="359346" y="7628997"/>
            <a:ext cx="5665333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https://unide.sanjuan.gob.ar/geonetwork</a:t>
            </a:r>
            <a:endParaRPr lang="en-U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354" y="790790"/>
            <a:ext cx="13249472" cy="67676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/>
          <p:nvPr/>
        </p:nvSpPr>
        <p:spPr>
          <a:xfrm>
            <a:off x="3439" y="-99"/>
            <a:ext cx="14400213" cy="112404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175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9746" y="1728093"/>
            <a:ext cx="5978256" cy="1610469"/>
          </a:xfrm>
          <a:prstGeom prst="rect">
            <a:avLst/>
          </a:prstGeom>
        </p:spPr>
      </p:pic>
      <p:sp>
        <p:nvSpPr>
          <p:cNvPr id="7" name="CuadroTexto 5"/>
          <p:cNvSpPr txBox="1"/>
          <p:nvPr/>
        </p:nvSpPr>
        <p:spPr>
          <a:xfrm>
            <a:off x="1583482" y="4320381"/>
            <a:ext cx="114492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 smtClean="0"/>
              <a:t>XIII </a:t>
            </a:r>
            <a:r>
              <a:rPr lang="es-ES" sz="6000" b="1" dirty="0" smtClean="0"/>
              <a:t>Jornadas de Capacitación en SIG e IDE </a:t>
            </a:r>
            <a:r>
              <a:rPr lang="es-ES" sz="6000" b="1" dirty="0" smtClean="0"/>
              <a:t>IDERA</a:t>
            </a:r>
          </a:p>
          <a:p>
            <a:pPr algn="ctr"/>
            <a:r>
              <a:rPr lang="es-ES" sz="6000" b="1" dirty="0" smtClean="0"/>
              <a:t>San Juan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/>
          <p:nvPr/>
        </p:nvSpPr>
        <p:spPr>
          <a:xfrm>
            <a:off x="3439" y="-99"/>
            <a:ext cx="14400213" cy="112404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 smtClean="0"/>
              <a:t>UNIDE – San Juan</a:t>
            </a:r>
            <a:endParaRPr lang="es-ES" sz="40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1554" y="1584077"/>
            <a:ext cx="9937104" cy="6013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/>
          <p:nvPr/>
        </p:nvSpPr>
        <p:spPr>
          <a:xfrm>
            <a:off x="3439" y="-99"/>
            <a:ext cx="14400213" cy="112404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 smtClean="0"/>
              <a:t>UNIDE – San Juan</a:t>
            </a:r>
            <a:endParaRPr lang="es-ES" sz="4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3442" y="1296045"/>
            <a:ext cx="11809312" cy="6965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/>
          <p:nvPr/>
        </p:nvSpPr>
        <p:spPr>
          <a:xfrm>
            <a:off x="3439" y="-99"/>
            <a:ext cx="14400213" cy="112404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 smtClean="0"/>
              <a:t>UNIDE – San Juan</a:t>
            </a:r>
            <a:endParaRPr lang="es-ES" sz="40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67458" y="1440061"/>
            <a:ext cx="10881298" cy="6508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Elipse"/>
          <p:cNvSpPr/>
          <p:nvPr/>
        </p:nvSpPr>
        <p:spPr>
          <a:xfrm>
            <a:off x="6047978" y="6696645"/>
            <a:ext cx="1584176" cy="504056"/>
          </a:xfrm>
          <a:prstGeom prst="ellipse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0011" y="71909"/>
            <a:ext cx="12960192" cy="1440127"/>
          </a:xfrm>
        </p:spPr>
        <p:txBody>
          <a:bodyPr>
            <a:normAutofit/>
          </a:bodyPr>
          <a:lstStyle/>
          <a:p>
            <a:r>
              <a:rPr lang="es-AR" b="1" dirty="0" smtClean="0"/>
              <a:t>IDE San Juan</a:t>
            </a:r>
            <a:endParaRPr lang="es-AR" dirty="0"/>
          </a:p>
        </p:txBody>
      </p:sp>
      <p:grpSp>
        <p:nvGrpSpPr>
          <p:cNvPr id="4" name="3 Grupo"/>
          <p:cNvGrpSpPr/>
          <p:nvPr/>
        </p:nvGrpSpPr>
        <p:grpSpPr>
          <a:xfrm>
            <a:off x="431354" y="1296045"/>
            <a:ext cx="4176464" cy="720000"/>
            <a:chOff x="431354" y="2232229"/>
            <a:chExt cx="4176464" cy="720000"/>
          </a:xfrm>
        </p:grpSpPr>
        <p:sp>
          <p:nvSpPr>
            <p:cNvPr id="5" name="Rectángulo redondeado 8"/>
            <p:cNvSpPr/>
            <p:nvPr/>
          </p:nvSpPr>
          <p:spPr>
            <a:xfrm>
              <a:off x="1079427" y="2267399"/>
              <a:ext cx="3528391" cy="648072"/>
            </a:xfrm>
            <a:prstGeom prst="roundRect">
              <a:avLst>
                <a:gd name="adj" fmla="val 9524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AR" sz="3200" dirty="0" smtClean="0">
                  <a:solidFill>
                    <a:schemeClr val="bg1"/>
                  </a:solidFill>
                </a:rPr>
                <a:t> EQUIPO</a:t>
              </a:r>
              <a:endParaRPr lang="es-AR" sz="3200" dirty="0">
                <a:solidFill>
                  <a:schemeClr val="bg1"/>
                </a:solidFill>
              </a:endParaRPr>
            </a:p>
          </p:txBody>
        </p:sp>
        <p:sp>
          <p:nvSpPr>
            <p:cNvPr id="6" name="5 Elipse"/>
            <p:cNvSpPr/>
            <p:nvPr/>
          </p:nvSpPr>
          <p:spPr>
            <a:xfrm>
              <a:off x="431354" y="2232229"/>
              <a:ext cx="720080" cy="7200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2800" smtClean="0"/>
                <a:t>1</a:t>
              </a:r>
              <a:endParaRPr lang="es-AR" sz="2800"/>
            </a:p>
          </p:txBody>
        </p:sp>
      </p:grpSp>
      <p:grpSp>
        <p:nvGrpSpPr>
          <p:cNvPr id="7" name="6 Grupo"/>
          <p:cNvGrpSpPr/>
          <p:nvPr/>
        </p:nvGrpSpPr>
        <p:grpSpPr>
          <a:xfrm>
            <a:off x="431354" y="2339247"/>
            <a:ext cx="4176464" cy="720000"/>
            <a:chOff x="431354" y="3528373"/>
            <a:chExt cx="4176464" cy="720000"/>
          </a:xfrm>
        </p:grpSpPr>
        <p:sp>
          <p:nvSpPr>
            <p:cNvPr id="8" name="Rectángulo redondeado 8"/>
            <p:cNvSpPr/>
            <p:nvPr/>
          </p:nvSpPr>
          <p:spPr>
            <a:xfrm>
              <a:off x="1079427" y="3563543"/>
              <a:ext cx="3528391" cy="648072"/>
            </a:xfrm>
            <a:prstGeom prst="roundRect">
              <a:avLst>
                <a:gd name="adj" fmla="val 9524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3200" dirty="0" smtClean="0">
                  <a:solidFill>
                    <a:schemeClr val="bg1"/>
                  </a:solidFill>
                </a:rPr>
                <a:t>PUNTO DE PARTIDA</a:t>
              </a:r>
              <a:endParaRPr lang="es-AR" sz="3200" dirty="0">
                <a:solidFill>
                  <a:schemeClr val="bg1"/>
                </a:solidFill>
              </a:endParaRPr>
            </a:p>
          </p:txBody>
        </p:sp>
        <p:sp>
          <p:nvSpPr>
            <p:cNvPr id="9" name="8 Elipse"/>
            <p:cNvSpPr/>
            <p:nvPr/>
          </p:nvSpPr>
          <p:spPr>
            <a:xfrm>
              <a:off x="431354" y="3528373"/>
              <a:ext cx="720080" cy="7200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2800" b="1" smtClean="0"/>
                <a:t>2</a:t>
              </a:r>
              <a:endParaRPr lang="es-AR" sz="2800" b="1"/>
            </a:p>
          </p:txBody>
        </p:sp>
      </p:grpSp>
      <p:grpSp>
        <p:nvGrpSpPr>
          <p:cNvPr id="10" name="9 Grupo"/>
          <p:cNvGrpSpPr/>
          <p:nvPr/>
        </p:nvGrpSpPr>
        <p:grpSpPr>
          <a:xfrm>
            <a:off x="431354" y="3240181"/>
            <a:ext cx="4176464" cy="720000"/>
            <a:chOff x="431354" y="3528373"/>
            <a:chExt cx="4176464" cy="720000"/>
          </a:xfrm>
        </p:grpSpPr>
        <p:sp>
          <p:nvSpPr>
            <p:cNvPr id="11" name="Rectángulo redondeado 8"/>
            <p:cNvSpPr/>
            <p:nvPr/>
          </p:nvSpPr>
          <p:spPr>
            <a:xfrm>
              <a:off x="1079427" y="3563543"/>
              <a:ext cx="3528391" cy="648072"/>
            </a:xfrm>
            <a:prstGeom prst="roundRect">
              <a:avLst>
                <a:gd name="adj" fmla="val 9524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AR" sz="3200" dirty="0" smtClean="0">
                  <a:solidFill>
                    <a:schemeClr val="bg1"/>
                  </a:solidFill>
                </a:rPr>
                <a:t> OBJETIVO</a:t>
              </a:r>
              <a:endParaRPr lang="es-AR" sz="3200" dirty="0">
                <a:solidFill>
                  <a:schemeClr val="bg1"/>
                </a:solidFill>
              </a:endParaRPr>
            </a:p>
          </p:txBody>
        </p:sp>
        <p:sp>
          <p:nvSpPr>
            <p:cNvPr id="12" name="11 Elipse"/>
            <p:cNvSpPr/>
            <p:nvPr/>
          </p:nvSpPr>
          <p:spPr>
            <a:xfrm>
              <a:off x="431354" y="3528373"/>
              <a:ext cx="720080" cy="7200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2800" b="1" smtClean="0"/>
                <a:t>3</a:t>
              </a:r>
              <a:endParaRPr lang="es-AR" sz="2800" b="1"/>
            </a:p>
          </p:txBody>
        </p:sp>
      </p:grpSp>
      <p:grpSp>
        <p:nvGrpSpPr>
          <p:cNvPr id="13" name="12 Grupo"/>
          <p:cNvGrpSpPr/>
          <p:nvPr/>
        </p:nvGrpSpPr>
        <p:grpSpPr>
          <a:xfrm>
            <a:off x="431354" y="4248213"/>
            <a:ext cx="4176464" cy="720000"/>
            <a:chOff x="431354" y="3528373"/>
            <a:chExt cx="4176464" cy="720000"/>
          </a:xfrm>
        </p:grpSpPr>
        <p:sp>
          <p:nvSpPr>
            <p:cNvPr id="14" name="Rectángulo redondeado 8"/>
            <p:cNvSpPr/>
            <p:nvPr/>
          </p:nvSpPr>
          <p:spPr>
            <a:xfrm>
              <a:off x="1079427" y="3563543"/>
              <a:ext cx="3528391" cy="648072"/>
            </a:xfrm>
            <a:prstGeom prst="roundRect">
              <a:avLst>
                <a:gd name="adj" fmla="val 9524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AR" sz="3200" dirty="0" smtClean="0">
                  <a:solidFill>
                    <a:schemeClr val="bg1"/>
                  </a:solidFill>
                </a:rPr>
                <a:t> ALCANCE</a:t>
              </a:r>
              <a:endParaRPr lang="es-AR" sz="3200" dirty="0">
                <a:solidFill>
                  <a:schemeClr val="bg1"/>
                </a:solidFill>
              </a:endParaRPr>
            </a:p>
          </p:txBody>
        </p:sp>
        <p:sp>
          <p:nvSpPr>
            <p:cNvPr id="15" name="14 Elipse"/>
            <p:cNvSpPr/>
            <p:nvPr/>
          </p:nvSpPr>
          <p:spPr>
            <a:xfrm>
              <a:off x="431354" y="3528373"/>
              <a:ext cx="720080" cy="7200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2800" b="1" smtClean="0"/>
                <a:t>4</a:t>
              </a:r>
              <a:endParaRPr lang="es-AR" sz="2800" b="1"/>
            </a:p>
          </p:txBody>
        </p:sp>
      </p:grpSp>
      <p:grpSp>
        <p:nvGrpSpPr>
          <p:cNvPr id="16" name="15 Grupo"/>
          <p:cNvGrpSpPr/>
          <p:nvPr/>
        </p:nvGrpSpPr>
        <p:grpSpPr>
          <a:xfrm>
            <a:off x="431354" y="5127327"/>
            <a:ext cx="4176464" cy="720000"/>
            <a:chOff x="431354" y="3528373"/>
            <a:chExt cx="4176464" cy="720000"/>
          </a:xfrm>
        </p:grpSpPr>
        <p:sp>
          <p:nvSpPr>
            <p:cNvPr id="17" name="Rectángulo redondeado 8"/>
            <p:cNvSpPr/>
            <p:nvPr/>
          </p:nvSpPr>
          <p:spPr>
            <a:xfrm>
              <a:off x="1079427" y="3563543"/>
              <a:ext cx="3528391" cy="648072"/>
            </a:xfrm>
            <a:prstGeom prst="roundRect">
              <a:avLst>
                <a:gd name="adj" fmla="val 9524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AR" sz="3200" dirty="0" smtClean="0">
                  <a:solidFill>
                    <a:schemeClr val="bg1"/>
                  </a:solidFill>
                </a:rPr>
                <a:t> RIESGOS</a:t>
              </a:r>
              <a:endParaRPr lang="es-AR" sz="3200" dirty="0">
                <a:solidFill>
                  <a:schemeClr val="bg1"/>
                </a:solidFill>
              </a:endParaRPr>
            </a:p>
          </p:txBody>
        </p:sp>
        <p:sp>
          <p:nvSpPr>
            <p:cNvPr id="18" name="17 Elipse"/>
            <p:cNvSpPr/>
            <p:nvPr/>
          </p:nvSpPr>
          <p:spPr>
            <a:xfrm>
              <a:off x="431354" y="3528373"/>
              <a:ext cx="720080" cy="7200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2800" b="1" smtClean="0"/>
                <a:t>5</a:t>
              </a:r>
              <a:endParaRPr lang="es-AR" sz="2800" b="1"/>
            </a:p>
          </p:txBody>
        </p:sp>
      </p:grpSp>
      <p:grpSp>
        <p:nvGrpSpPr>
          <p:cNvPr id="19" name="18 Grupo"/>
          <p:cNvGrpSpPr/>
          <p:nvPr/>
        </p:nvGrpSpPr>
        <p:grpSpPr>
          <a:xfrm>
            <a:off x="431354" y="6152253"/>
            <a:ext cx="4176464" cy="720000"/>
            <a:chOff x="431354" y="3528373"/>
            <a:chExt cx="4176464" cy="720000"/>
          </a:xfrm>
        </p:grpSpPr>
        <p:sp>
          <p:nvSpPr>
            <p:cNvPr id="20" name="Rectángulo redondeado 8"/>
            <p:cNvSpPr/>
            <p:nvPr/>
          </p:nvSpPr>
          <p:spPr>
            <a:xfrm>
              <a:off x="1079427" y="3563543"/>
              <a:ext cx="3528391" cy="648072"/>
            </a:xfrm>
            <a:prstGeom prst="roundRect">
              <a:avLst>
                <a:gd name="adj" fmla="val 9524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AR" sz="3200" dirty="0" smtClean="0">
                  <a:solidFill>
                    <a:schemeClr val="bg1"/>
                  </a:solidFill>
                </a:rPr>
                <a:t> INTERESADOS</a:t>
              </a:r>
              <a:endParaRPr lang="es-AR" sz="3200" dirty="0">
                <a:solidFill>
                  <a:schemeClr val="bg1"/>
                </a:solidFill>
              </a:endParaRPr>
            </a:p>
          </p:txBody>
        </p:sp>
        <p:sp>
          <p:nvSpPr>
            <p:cNvPr id="21" name="20 Elipse"/>
            <p:cNvSpPr/>
            <p:nvPr/>
          </p:nvSpPr>
          <p:spPr>
            <a:xfrm>
              <a:off x="431354" y="3528373"/>
              <a:ext cx="720080" cy="7200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2800" b="1" smtClean="0"/>
                <a:t>6</a:t>
              </a:r>
              <a:endParaRPr lang="es-AR" sz="2800" b="1"/>
            </a:p>
          </p:txBody>
        </p:sp>
      </p:grpSp>
      <p:sp>
        <p:nvSpPr>
          <p:cNvPr id="22" name="21 CuadroTexto"/>
          <p:cNvSpPr txBox="1"/>
          <p:nvPr/>
        </p:nvSpPr>
        <p:spPr>
          <a:xfrm>
            <a:off x="4751834" y="1296045"/>
            <a:ext cx="9288339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Representantes de varios organismos, conformación de comisiones, necesidad de una mesa chica.</a:t>
            </a:r>
            <a:endParaRPr lang="es-AR" dirty="0"/>
          </a:p>
        </p:txBody>
      </p:sp>
      <p:sp>
        <p:nvSpPr>
          <p:cNvPr id="23" name="22 CuadroTexto"/>
          <p:cNvSpPr txBox="1"/>
          <p:nvPr/>
        </p:nvSpPr>
        <p:spPr>
          <a:xfrm>
            <a:off x="4824535" y="2472018"/>
            <a:ext cx="9288339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Esfuerzos aislados. Representación en IDERA.</a:t>
            </a:r>
            <a:endParaRPr lang="es-AR" dirty="0"/>
          </a:p>
        </p:txBody>
      </p:sp>
      <p:sp>
        <p:nvSpPr>
          <p:cNvPr id="24" name="23 CuadroTexto"/>
          <p:cNvSpPr txBox="1"/>
          <p:nvPr/>
        </p:nvSpPr>
        <p:spPr>
          <a:xfrm>
            <a:off x="4824028" y="3130292"/>
            <a:ext cx="9288339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Establecer los pasos para la implementación de una IDE para San Juan</a:t>
            </a:r>
          </a:p>
          <a:p>
            <a:r>
              <a:rPr lang="es-AR" dirty="0" smtClean="0"/>
              <a:t>Adhesión a IDERA</a:t>
            </a:r>
            <a:endParaRPr lang="es-AR" dirty="0"/>
          </a:p>
        </p:txBody>
      </p:sp>
      <p:sp>
        <p:nvSpPr>
          <p:cNvPr id="25" name="24 CuadroTexto"/>
          <p:cNvSpPr txBox="1"/>
          <p:nvPr/>
        </p:nvSpPr>
        <p:spPr>
          <a:xfrm>
            <a:off x="4823842" y="4176365"/>
            <a:ext cx="9288339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Lograr integridad e interoperabilidad con la información georreferenciada que se genera y consume en el Estado Provincial.</a:t>
            </a:r>
            <a:endParaRPr lang="es-AR" dirty="0"/>
          </a:p>
        </p:txBody>
      </p:sp>
      <p:sp>
        <p:nvSpPr>
          <p:cNvPr id="26" name="25 CuadroTexto"/>
          <p:cNvSpPr txBox="1"/>
          <p:nvPr/>
        </p:nvSpPr>
        <p:spPr>
          <a:xfrm>
            <a:off x="4823842" y="5280410"/>
            <a:ext cx="9288339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Tiempo y urgencias propias de cada organismo</a:t>
            </a:r>
            <a:endParaRPr lang="es-AR" dirty="0"/>
          </a:p>
        </p:txBody>
      </p:sp>
      <p:sp>
        <p:nvSpPr>
          <p:cNvPr id="27" name="26 CuadroTexto"/>
          <p:cNvSpPr txBox="1"/>
          <p:nvPr/>
        </p:nvSpPr>
        <p:spPr>
          <a:xfrm>
            <a:off x="4679826" y="6288522"/>
            <a:ext cx="9288339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Organismos del Estado,  privados,  comunidad educativa, ciudadanía.</a:t>
            </a:r>
            <a:endParaRPr lang="es-AR" dirty="0"/>
          </a:p>
        </p:txBody>
      </p:sp>
      <p:sp>
        <p:nvSpPr>
          <p:cNvPr id="28" name="Rectángulo redondeado 8"/>
          <p:cNvSpPr/>
          <p:nvPr/>
        </p:nvSpPr>
        <p:spPr>
          <a:xfrm>
            <a:off x="1079427" y="7128693"/>
            <a:ext cx="3528391" cy="899346"/>
          </a:xfrm>
          <a:prstGeom prst="roundRect">
            <a:avLst>
              <a:gd name="adj" fmla="val 9524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3200" dirty="0" smtClean="0">
                <a:solidFill>
                  <a:schemeClr val="bg1"/>
                </a:solidFill>
              </a:rPr>
              <a:t>BENEFICIO PARA EL  CIUDADANO</a:t>
            </a:r>
            <a:endParaRPr lang="es-AR" sz="3200" dirty="0">
              <a:solidFill>
                <a:schemeClr val="bg1"/>
              </a:solidFill>
            </a:endParaRPr>
          </a:p>
        </p:txBody>
      </p:sp>
      <p:sp>
        <p:nvSpPr>
          <p:cNvPr id="29" name="28 Elipse"/>
          <p:cNvSpPr/>
          <p:nvPr/>
        </p:nvSpPr>
        <p:spPr>
          <a:xfrm>
            <a:off x="431354" y="7202123"/>
            <a:ext cx="720080" cy="7200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smtClean="0"/>
              <a:t>7</a:t>
            </a:r>
            <a:endParaRPr lang="es-AR" sz="2800" b="1"/>
          </a:p>
        </p:txBody>
      </p:sp>
      <p:sp>
        <p:nvSpPr>
          <p:cNvPr id="30" name="29 CuadroTexto"/>
          <p:cNvSpPr txBox="1"/>
          <p:nvPr/>
        </p:nvSpPr>
        <p:spPr>
          <a:xfrm>
            <a:off x="4751833" y="7202123"/>
            <a:ext cx="9288339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Accesibilidad y disponibilidad de </a:t>
            </a:r>
            <a:r>
              <a:rPr lang="es-AR" dirty="0" err="1" smtClean="0"/>
              <a:t>geoinformación</a:t>
            </a:r>
            <a:r>
              <a:rPr lang="es-AR" dirty="0" smtClean="0"/>
              <a:t> oficial de gobierno.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>
            <a:off x="1007418" y="1440061"/>
            <a:ext cx="12241360" cy="62646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err="1" smtClean="0"/>
              <a:t>Establecer</a:t>
            </a:r>
            <a:r>
              <a:rPr lang="en-US" sz="3200" dirty="0" smtClean="0"/>
              <a:t> Marco Legal y </a:t>
            </a:r>
            <a:r>
              <a:rPr lang="en-US" sz="3200" dirty="0" err="1" smtClean="0"/>
              <a:t>Normativo</a:t>
            </a:r>
            <a:r>
              <a:rPr lang="en-US" sz="3200" dirty="0" smtClean="0"/>
              <a:t> de </a:t>
            </a:r>
            <a:r>
              <a:rPr lang="en-US" sz="3200" dirty="0" err="1" smtClean="0"/>
              <a:t>creación</a:t>
            </a:r>
            <a:r>
              <a:rPr lang="en-US" sz="32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err="1" smtClean="0"/>
              <a:t>Estructura</a:t>
            </a:r>
            <a:r>
              <a:rPr lang="en-US" sz="3200" dirty="0" smtClean="0"/>
              <a:t> </a:t>
            </a:r>
            <a:r>
              <a:rPr lang="en-US" sz="3200" dirty="0" err="1" smtClean="0"/>
              <a:t>orgánica</a:t>
            </a:r>
            <a:r>
              <a:rPr lang="en-US" sz="3200" dirty="0" smtClean="0"/>
              <a:t> y </a:t>
            </a:r>
            <a:r>
              <a:rPr lang="en-US" sz="3200" dirty="0" err="1" smtClean="0"/>
              <a:t>funcional</a:t>
            </a:r>
            <a:r>
              <a:rPr lang="en-US" sz="32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err="1" smtClean="0"/>
              <a:t>Asignación</a:t>
            </a:r>
            <a:r>
              <a:rPr lang="en-US" sz="3200" dirty="0" smtClean="0"/>
              <a:t> de </a:t>
            </a:r>
            <a:r>
              <a:rPr lang="en-US" sz="3200" dirty="0" err="1" smtClean="0"/>
              <a:t>recursos</a:t>
            </a:r>
            <a:r>
              <a:rPr lang="en-US" sz="3200" dirty="0" smtClean="0"/>
              <a:t> (</a:t>
            </a:r>
            <a:r>
              <a:rPr lang="en-US" sz="3200" dirty="0" err="1" smtClean="0"/>
              <a:t>apoyo</a:t>
            </a:r>
            <a:r>
              <a:rPr lang="en-US" sz="3200" dirty="0" smtClean="0"/>
              <a:t> </a:t>
            </a:r>
            <a:r>
              <a:rPr lang="en-US" sz="3200" dirty="0" err="1" smtClean="0"/>
              <a:t>político</a:t>
            </a:r>
            <a:r>
              <a:rPr lang="en-US" sz="3200" dirty="0" smtClean="0"/>
              <a:t>, </a:t>
            </a:r>
            <a:r>
              <a:rPr lang="en-US" sz="3200" dirty="0" err="1" smtClean="0"/>
              <a:t>económico</a:t>
            </a:r>
            <a:r>
              <a:rPr lang="en-US" sz="3200" dirty="0" smtClean="0"/>
              <a:t>, </a:t>
            </a:r>
            <a:r>
              <a:rPr lang="en-US" sz="3200" dirty="0" err="1" smtClean="0"/>
              <a:t>físico</a:t>
            </a:r>
            <a:r>
              <a:rPr lang="en-US" sz="3200" dirty="0" smtClean="0"/>
              <a:t>, etc.)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Coordinar con los </a:t>
            </a:r>
            <a:r>
              <a:rPr lang="en-US" sz="3200" dirty="0" err="1" smtClean="0"/>
              <a:t>organismos</a:t>
            </a:r>
            <a:r>
              <a:rPr lang="en-US" sz="3200" dirty="0" smtClean="0"/>
              <a:t> del Estado las </a:t>
            </a:r>
            <a:r>
              <a:rPr lang="en-US" sz="3200" dirty="0" err="1" smtClean="0"/>
              <a:t>estrategias</a:t>
            </a:r>
            <a:r>
              <a:rPr lang="en-US" sz="3200" dirty="0" smtClean="0"/>
              <a:t> de </a:t>
            </a:r>
            <a:r>
              <a:rPr lang="en-US" sz="3200" dirty="0" err="1" smtClean="0"/>
              <a:t>implementación</a:t>
            </a:r>
            <a:r>
              <a:rPr lang="en-US" sz="3200" dirty="0" smtClean="0"/>
              <a:t> para la UNIDE San Juan.</a:t>
            </a:r>
          </a:p>
          <a:p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err="1" smtClean="0"/>
              <a:t>Generación</a:t>
            </a:r>
            <a:r>
              <a:rPr lang="en-US" sz="3200" dirty="0" smtClean="0"/>
              <a:t> del </a:t>
            </a:r>
            <a:r>
              <a:rPr lang="en-US" sz="3200" dirty="0" err="1" smtClean="0"/>
              <a:t>catágolo</a:t>
            </a:r>
            <a:r>
              <a:rPr lang="en-US" sz="3200" dirty="0" smtClean="0"/>
              <a:t> </a:t>
            </a:r>
            <a:r>
              <a:rPr lang="en-US" sz="3200" dirty="0" err="1" smtClean="0"/>
              <a:t>para</a:t>
            </a:r>
            <a:r>
              <a:rPr lang="en-US" sz="3200" dirty="0" smtClean="0"/>
              <a:t> la IDE San Juan.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err="1" smtClean="0"/>
              <a:t>Seguimiento</a:t>
            </a:r>
            <a:r>
              <a:rPr lang="en-US" sz="3200" dirty="0" smtClean="0"/>
              <a:t> y </a:t>
            </a:r>
            <a:r>
              <a:rPr lang="en-US" sz="3200" dirty="0" err="1" smtClean="0"/>
              <a:t>mejoramiento</a:t>
            </a:r>
            <a:r>
              <a:rPr lang="en-US" sz="3200" dirty="0" smtClean="0"/>
              <a:t> de la IDE San Juan.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pSp>
        <p:nvGrpSpPr>
          <p:cNvPr id="16" name="15 Grupo"/>
          <p:cNvGrpSpPr/>
          <p:nvPr/>
        </p:nvGrpSpPr>
        <p:grpSpPr>
          <a:xfrm>
            <a:off x="503362" y="431949"/>
            <a:ext cx="4176464" cy="720000"/>
            <a:chOff x="431354" y="3528373"/>
            <a:chExt cx="4176464" cy="720000"/>
          </a:xfrm>
        </p:grpSpPr>
        <p:sp>
          <p:nvSpPr>
            <p:cNvPr id="17" name="Rectángulo redondeado 8"/>
            <p:cNvSpPr/>
            <p:nvPr/>
          </p:nvSpPr>
          <p:spPr>
            <a:xfrm>
              <a:off x="1079427" y="3563543"/>
              <a:ext cx="3528391" cy="648072"/>
            </a:xfrm>
            <a:prstGeom prst="roundRect">
              <a:avLst>
                <a:gd name="adj" fmla="val 9524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3200" dirty="0" smtClean="0">
                  <a:solidFill>
                    <a:schemeClr val="bg1"/>
                  </a:solidFill>
                </a:rPr>
                <a:t>PLAN MAESTRO</a:t>
              </a:r>
              <a:endParaRPr lang="es-AR" sz="3200" dirty="0">
                <a:solidFill>
                  <a:schemeClr val="bg1"/>
                </a:solidFill>
              </a:endParaRPr>
            </a:p>
          </p:txBody>
        </p:sp>
        <p:sp>
          <p:nvSpPr>
            <p:cNvPr id="18" name="17 Elipse"/>
            <p:cNvSpPr/>
            <p:nvPr/>
          </p:nvSpPr>
          <p:spPr>
            <a:xfrm>
              <a:off x="431354" y="3528373"/>
              <a:ext cx="720080" cy="7200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2800" b="1" dirty="0" smtClean="0"/>
                <a:t>1</a:t>
              </a:r>
              <a:endParaRPr lang="es-AR" sz="28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>
            <a:off x="1007418" y="1296045"/>
            <a:ext cx="12817424" cy="62646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 Las </a:t>
            </a:r>
            <a:r>
              <a:rPr lang="es-AR" sz="3200" dirty="0" smtClean="0"/>
              <a:t>urgencias de cada organismo  por implementar soluciones con  </a:t>
            </a:r>
            <a:r>
              <a:rPr lang="es-AR" sz="3200" dirty="0" err="1" smtClean="0"/>
              <a:t>geotecnología</a:t>
            </a:r>
            <a:r>
              <a:rPr lang="es-AR" sz="32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s-AR" sz="3200" dirty="0" smtClean="0"/>
          </a:p>
          <a:p>
            <a:pPr>
              <a:buFont typeface="Arial" pitchFamily="34" charset="0"/>
              <a:buChar char="•"/>
            </a:pPr>
            <a:r>
              <a:rPr lang="es-AR" sz="3200" dirty="0" smtClean="0"/>
              <a:t>  Dificultades para encontrar capital humano formado y motivado.</a:t>
            </a:r>
          </a:p>
          <a:p>
            <a:pPr>
              <a:buFont typeface="Arial" pitchFamily="34" charset="0"/>
              <a:buChar char="•"/>
            </a:pPr>
            <a:endParaRPr lang="es-AR" sz="3200" dirty="0" smtClean="0"/>
          </a:p>
          <a:p>
            <a:pPr>
              <a:buFont typeface="Arial" pitchFamily="34" charset="0"/>
              <a:buChar char="•"/>
            </a:pPr>
            <a:r>
              <a:rPr lang="es-AR" sz="3200" dirty="0" smtClean="0"/>
              <a:t>  Dificultades externas que interrumpan sobre la sinergia que pretende la UNIDE.</a:t>
            </a:r>
          </a:p>
          <a:p>
            <a:pPr>
              <a:buFont typeface="Arial" pitchFamily="34" charset="0"/>
              <a:buChar char="•"/>
            </a:pPr>
            <a:endParaRPr lang="es-AR" sz="3200" dirty="0" smtClean="0"/>
          </a:p>
          <a:p>
            <a:pPr>
              <a:buFont typeface="Arial" pitchFamily="34" charset="0"/>
              <a:buChar char="•"/>
            </a:pPr>
            <a:r>
              <a:rPr lang="es-AR" sz="3200" dirty="0" smtClean="0"/>
              <a:t>  La falta de coordinación con otros proyectos de gobierno que sean vinculantes.</a:t>
            </a:r>
          </a:p>
          <a:p>
            <a:pPr>
              <a:buFont typeface="Arial" pitchFamily="34" charset="0"/>
              <a:buChar char="•"/>
            </a:pPr>
            <a:endParaRPr lang="es-AR" sz="3200" dirty="0" smtClean="0"/>
          </a:p>
          <a:p>
            <a:pPr>
              <a:buFont typeface="Arial" pitchFamily="34" charset="0"/>
              <a:buChar char="•"/>
            </a:pPr>
            <a:r>
              <a:rPr lang="es-AR" sz="3200" dirty="0" smtClean="0"/>
              <a:t> La conectividad y accesibilidad a la información desde lugares alejados.</a:t>
            </a:r>
          </a:p>
        </p:txBody>
      </p:sp>
      <p:grpSp>
        <p:nvGrpSpPr>
          <p:cNvPr id="2" name="15 Grupo"/>
          <p:cNvGrpSpPr/>
          <p:nvPr/>
        </p:nvGrpSpPr>
        <p:grpSpPr>
          <a:xfrm>
            <a:off x="503362" y="431949"/>
            <a:ext cx="4176464" cy="720000"/>
            <a:chOff x="431354" y="3528373"/>
            <a:chExt cx="4176464" cy="720000"/>
          </a:xfrm>
        </p:grpSpPr>
        <p:sp>
          <p:nvSpPr>
            <p:cNvPr id="17" name="Rectángulo redondeado 8"/>
            <p:cNvSpPr/>
            <p:nvPr/>
          </p:nvSpPr>
          <p:spPr>
            <a:xfrm>
              <a:off x="1079427" y="3563543"/>
              <a:ext cx="3528391" cy="648072"/>
            </a:xfrm>
            <a:prstGeom prst="roundRect">
              <a:avLst>
                <a:gd name="adj" fmla="val 9524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3200" dirty="0" smtClean="0">
                  <a:solidFill>
                    <a:schemeClr val="bg1"/>
                  </a:solidFill>
                </a:rPr>
                <a:t>RIESGOS</a:t>
              </a:r>
              <a:endParaRPr lang="es-AR" sz="3200" dirty="0">
                <a:solidFill>
                  <a:schemeClr val="bg1"/>
                </a:solidFill>
              </a:endParaRPr>
            </a:p>
          </p:txBody>
        </p:sp>
        <p:sp>
          <p:nvSpPr>
            <p:cNvPr id="18" name="17 Elipse"/>
            <p:cNvSpPr/>
            <p:nvPr/>
          </p:nvSpPr>
          <p:spPr>
            <a:xfrm>
              <a:off x="431354" y="3528373"/>
              <a:ext cx="720080" cy="7200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2800" b="1" dirty="0" smtClean="0"/>
                <a:t>2</a:t>
              </a:r>
              <a:endParaRPr lang="es-AR" sz="28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>
            <a:off x="719386" y="1728093"/>
            <a:ext cx="13105456" cy="57606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 Estado Provincial a </a:t>
            </a:r>
            <a:r>
              <a:rPr lang="en-US" sz="4000" dirty="0" err="1" smtClean="0"/>
              <a:t>través</a:t>
            </a:r>
            <a:r>
              <a:rPr lang="en-US" sz="4000" dirty="0" smtClean="0"/>
              <a:t> de </a:t>
            </a:r>
            <a:r>
              <a:rPr lang="en-US" sz="4000" dirty="0" err="1" smtClean="0"/>
              <a:t>sus</a:t>
            </a:r>
            <a:r>
              <a:rPr lang="en-US" sz="4000" dirty="0" smtClean="0"/>
              <a:t> </a:t>
            </a:r>
            <a:r>
              <a:rPr lang="en-US" sz="4000" dirty="0" err="1" smtClean="0"/>
              <a:t>organismos</a:t>
            </a:r>
            <a:r>
              <a:rPr lang="en-US" sz="4000" dirty="0" smtClean="0"/>
              <a:t>, </a:t>
            </a:r>
            <a:r>
              <a:rPr lang="en-US" sz="4000" dirty="0" err="1" smtClean="0"/>
              <a:t>como</a:t>
            </a:r>
            <a:r>
              <a:rPr lang="en-US" sz="4000" dirty="0" smtClean="0"/>
              <a:t> </a:t>
            </a:r>
            <a:r>
              <a:rPr lang="en-US" sz="4000" dirty="0" err="1" smtClean="0"/>
              <a:t>generadores</a:t>
            </a:r>
            <a:r>
              <a:rPr lang="en-US" sz="4000" dirty="0" smtClean="0"/>
              <a:t> y </a:t>
            </a:r>
            <a:r>
              <a:rPr lang="en-US" sz="4000" dirty="0" err="1" smtClean="0"/>
              <a:t>consumidores</a:t>
            </a:r>
            <a:r>
              <a:rPr lang="en-US" sz="4000" dirty="0" smtClean="0"/>
              <a:t> de </a:t>
            </a:r>
            <a:r>
              <a:rPr lang="en-US" sz="4000" dirty="0" err="1" smtClean="0"/>
              <a:t>información</a:t>
            </a:r>
            <a:r>
              <a:rPr lang="en-US" sz="4000" dirty="0" smtClean="0"/>
              <a:t> </a:t>
            </a:r>
            <a:r>
              <a:rPr lang="en-US" sz="4000" dirty="0" err="1" smtClean="0"/>
              <a:t>georreferenciada</a:t>
            </a:r>
            <a:r>
              <a:rPr lang="en-US" sz="4000" dirty="0" smtClean="0"/>
              <a:t>.</a:t>
            </a:r>
          </a:p>
          <a:p>
            <a:endParaRPr lang="en-US" sz="4000" dirty="0" smtClean="0"/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 </a:t>
            </a:r>
            <a:r>
              <a:rPr lang="en-US" sz="4000" dirty="0" err="1" smtClean="0"/>
              <a:t>Usuarios</a:t>
            </a:r>
            <a:r>
              <a:rPr lang="en-US" sz="4000" dirty="0" smtClean="0"/>
              <a:t> en general.</a:t>
            </a:r>
          </a:p>
          <a:p>
            <a:pPr>
              <a:buFont typeface="Arial" pitchFamily="34" charset="0"/>
              <a:buChar char="•"/>
            </a:pPr>
            <a:endParaRPr lang="en-US" sz="4000" dirty="0" smtClean="0"/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 </a:t>
            </a:r>
            <a:r>
              <a:rPr lang="en-US" sz="4000" dirty="0" err="1" smtClean="0"/>
              <a:t>Comunidad</a:t>
            </a:r>
            <a:r>
              <a:rPr lang="en-US" sz="4000" dirty="0" smtClean="0"/>
              <a:t> </a:t>
            </a:r>
            <a:r>
              <a:rPr lang="en-US" sz="4000" dirty="0" err="1" smtClean="0"/>
              <a:t>científica</a:t>
            </a:r>
            <a:r>
              <a:rPr lang="en-US" sz="4000" dirty="0" smtClean="0"/>
              <a:t> y </a:t>
            </a:r>
            <a:r>
              <a:rPr lang="en-US" sz="4000" dirty="0" err="1" smtClean="0"/>
              <a:t>educativa</a:t>
            </a:r>
            <a:r>
              <a:rPr lang="en-US" sz="4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sz="4000" dirty="0" smtClean="0"/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 </a:t>
            </a:r>
            <a:r>
              <a:rPr lang="en-US" sz="4000" dirty="0" err="1" smtClean="0"/>
              <a:t>Productores</a:t>
            </a:r>
            <a:r>
              <a:rPr lang="en-US" sz="4000" dirty="0" smtClean="0"/>
              <a:t> de </a:t>
            </a:r>
            <a:r>
              <a:rPr lang="en-US" sz="4000" dirty="0" err="1" smtClean="0"/>
              <a:t>bienes</a:t>
            </a:r>
            <a:r>
              <a:rPr lang="en-US" sz="4000" dirty="0" smtClean="0"/>
              <a:t> y </a:t>
            </a:r>
            <a:r>
              <a:rPr lang="en-US" sz="4000" dirty="0" err="1" smtClean="0"/>
              <a:t>servicios</a:t>
            </a:r>
            <a:r>
              <a:rPr lang="en-US" sz="4000" dirty="0" smtClean="0"/>
              <a:t>.</a:t>
            </a:r>
          </a:p>
        </p:txBody>
      </p:sp>
      <p:grpSp>
        <p:nvGrpSpPr>
          <p:cNvPr id="6" name="5 Grupo"/>
          <p:cNvGrpSpPr/>
          <p:nvPr/>
        </p:nvGrpSpPr>
        <p:grpSpPr>
          <a:xfrm>
            <a:off x="431354" y="575965"/>
            <a:ext cx="4176464" cy="720000"/>
            <a:chOff x="431354" y="3528373"/>
            <a:chExt cx="4176464" cy="720000"/>
          </a:xfrm>
        </p:grpSpPr>
        <p:sp>
          <p:nvSpPr>
            <p:cNvPr id="7" name="Rectángulo redondeado 8"/>
            <p:cNvSpPr/>
            <p:nvPr/>
          </p:nvSpPr>
          <p:spPr>
            <a:xfrm>
              <a:off x="1079427" y="3563543"/>
              <a:ext cx="3528391" cy="648072"/>
            </a:xfrm>
            <a:prstGeom prst="roundRect">
              <a:avLst>
                <a:gd name="adj" fmla="val 9524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3200" dirty="0" smtClean="0">
                  <a:solidFill>
                    <a:schemeClr val="bg1"/>
                  </a:solidFill>
                </a:rPr>
                <a:t>INTERESADOS</a:t>
              </a:r>
              <a:endParaRPr lang="es-AR" sz="3200" dirty="0">
                <a:solidFill>
                  <a:schemeClr val="bg1"/>
                </a:solidFill>
              </a:endParaRPr>
            </a:p>
          </p:txBody>
        </p:sp>
        <p:sp>
          <p:nvSpPr>
            <p:cNvPr id="10" name="9 Elipse"/>
            <p:cNvSpPr/>
            <p:nvPr/>
          </p:nvSpPr>
          <p:spPr>
            <a:xfrm>
              <a:off x="431354" y="3528373"/>
              <a:ext cx="720080" cy="7200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2800" b="1" dirty="0" smtClean="0"/>
                <a:t>3</a:t>
              </a:r>
              <a:endParaRPr lang="es-AR" sz="28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439" y="-99"/>
            <a:ext cx="14400213" cy="112404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4400" b="1" dirty="0" smtClean="0">
                <a:solidFill>
                  <a:schemeClr val="bg1"/>
                </a:solidFill>
              </a:rPr>
              <a:t>Propuesta tecnológica</a:t>
            </a:r>
            <a:endParaRPr lang="es-AR" sz="4400" b="1" dirty="0">
              <a:solidFill>
                <a:schemeClr val="bg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522" y="1728093"/>
            <a:ext cx="10058400" cy="549566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2420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48086</TotalTime>
  <Words>714</Words>
  <Application>Microsoft Office PowerPoint</Application>
  <PresentationFormat>Personalizado</PresentationFormat>
  <Paragraphs>290</Paragraphs>
  <Slides>13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Diapositiva 1</vt:lpstr>
      <vt:lpstr>Diapositiva 2</vt:lpstr>
      <vt:lpstr>Diapositiva 3</vt:lpstr>
      <vt:lpstr>Diapositiva 4</vt:lpstr>
      <vt:lpstr>IDE San Juan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Andres Rupcic</dc:creator>
  <cp:lastModifiedBy>José Humberto Maraz</cp:lastModifiedBy>
  <cp:revision>973</cp:revision>
  <cp:lastPrinted>2015-10-20T21:24:20Z</cp:lastPrinted>
  <dcterms:created xsi:type="dcterms:W3CDTF">2014-07-03T19:07:46Z</dcterms:created>
  <dcterms:modified xsi:type="dcterms:W3CDTF">2018-10-25T20:31:43Z</dcterms:modified>
</cp:coreProperties>
</file>