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1" r:id="rId6"/>
    <p:sldId id="260" r:id="rId7"/>
    <p:sldId id="275" r:id="rId8"/>
    <p:sldId id="274" r:id="rId9"/>
    <p:sldId id="273" r:id="rId10"/>
    <p:sldId id="272" r:id="rId11"/>
    <p:sldId id="279" r:id="rId12"/>
    <p:sldId id="278" r:id="rId13"/>
    <p:sldId id="271" r:id="rId14"/>
    <p:sldId id="270" r:id="rId15"/>
    <p:sldId id="268" r:id="rId16"/>
    <p:sldId id="267" r:id="rId17"/>
    <p:sldId id="266" r:id="rId18"/>
    <p:sldId id="258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2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BCF42-857A-43D1-B180-B0B1BE014B65}" type="doc">
      <dgm:prSet loTypeId="urn:microsoft.com/office/officeart/2005/8/layout/vList4#1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B318B35-2829-467E-A4BD-5AFD0476727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altLang="es-ES" sz="2800" b="1" dirty="0" smtClean="0"/>
            <a:t>Datos </a:t>
          </a:r>
          <a:r>
            <a:rPr lang="es-ES" altLang="es-ES" sz="2800" b="1" dirty="0" err="1" smtClean="0"/>
            <a:t>georreferenciados</a:t>
          </a:r>
          <a:endParaRPr lang="es-ES" sz="2800" dirty="0"/>
        </a:p>
      </dgm:t>
    </dgm:pt>
    <dgm:pt modelId="{B5B489AC-8AFF-468F-8995-0D2CC6C5CEC7}" type="parTrans" cxnId="{2530A2DC-674C-4D82-9F31-866992596759}">
      <dgm:prSet/>
      <dgm:spPr/>
      <dgm:t>
        <a:bodyPr/>
        <a:lstStyle/>
        <a:p>
          <a:endParaRPr lang="es-ES"/>
        </a:p>
      </dgm:t>
    </dgm:pt>
    <dgm:pt modelId="{5F1F61D8-AB9A-47D1-AFC8-A7CFAAD2EAAB}" type="sibTrans" cxnId="{2530A2DC-674C-4D82-9F31-866992596759}">
      <dgm:prSet/>
      <dgm:spPr/>
      <dgm:t>
        <a:bodyPr/>
        <a:lstStyle/>
        <a:p>
          <a:endParaRPr lang="es-ES"/>
        </a:p>
      </dgm:t>
    </dgm:pt>
    <dgm:pt modelId="{9AF2EE7C-27F2-4C82-A104-72ED50A5481E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_tradnl" altLang="es-ES" sz="2400" dirty="0" smtClean="0"/>
            <a:t>Vectoriales</a:t>
          </a:r>
          <a:r>
            <a:rPr lang="es-ES" altLang="es-ES" sz="2400" dirty="0" smtClean="0"/>
            <a:t>    </a:t>
          </a:r>
          <a:endParaRPr lang="es-ES" sz="2400" dirty="0"/>
        </a:p>
      </dgm:t>
    </dgm:pt>
    <dgm:pt modelId="{40AD8952-F6F5-4D34-B656-43A783E9C504}" type="parTrans" cxnId="{C1429E2C-A082-4763-BB78-BEE69F3FE578}">
      <dgm:prSet/>
      <dgm:spPr/>
      <dgm:t>
        <a:bodyPr/>
        <a:lstStyle/>
        <a:p>
          <a:endParaRPr lang="es-ES"/>
        </a:p>
      </dgm:t>
    </dgm:pt>
    <dgm:pt modelId="{AF677BB8-0BB6-490D-A10F-A06368ECEE58}" type="sibTrans" cxnId="{C1429E2C-A082-4763-BB78-BEE69F3FE578}">
      <dgm:prSet/>
      <dgm:spPr/>
      <dgm:t>
        <a:bodyPr/>
        <a:lstStyle/>
        <a:p>
          <a:endParaRPr lang="es-ES"/>
        </a:p>
      </dgm:t>
    </dgm:pt>
    <dgm:pt modelId="{2F6270B0-EC3E-4D94-B01C-537554F6FFCA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altLang="es-ES" sz="2400" dirty="0" err="1" smtClean="0"/>
            <a:t>Raster</a:t>
          </a:r>
          <a:endParaRPr lang="es-ES" sz="2400" dirty="0"/>
        </a:p>
      </dgm:t>
    </dgm:pt>
    <dgm:pt modelId="{792ADCC1-DCE9-48BB-818E-4636CC6408E1}" type="parTrans" cxnId="{46DCA5E1-25C3-4150-8D00-8A0D92E4C624}">
      <dgm:prSet/>
      <dgm:spPr/>
      <dgm:t>
        <a:bodyPr/>
        <a:lstStyle/>
        <a:p>
          <a:endParaRPr lang="es-ES"/>
        </a:p>
      </dgm:t>
    </dgm:pt>
    <dgm:pt modelId="{274B8A15-FA1B-471E-8D2C-EA88D648AB5A}" type="sibTrans" cxnId="{46DCA5E1-25C3-4150-8D00-8A0D92E4C624}">
      <dgm:prSet/>
      <dgm:spPr/>
      <dgm:t>
        <a:bodyPr/>
        <a:lstStyle/>
        <a:p>
          <a:endParaRPr lang="es-ES"/>
        </a:p>
      </dgm:t>
    </dgm:pt>
    <dgm:pt modelId="{AC67CC3B-25F7-46BF-BC98-F94A9664A3D6}">
      <dgm:prSet phldrT="[Texto]" custT="1"/>
      <dgm:spPr>
        <a:solidFill>
          <a:srgbClr val="0066CC"/>
        </a:solidFill>
      </dgm:spPr>
      <dgm:t>
        <a:bodyPr/>
        <a:lstStyle/>
        <a:p>
          <a:r>
            <a:rPr lang="es-ES" altLang="es-ES" sz="2800" b="1" dirty="0" smtClean="0"/>
            <a:t>Servicios</a:t>
          </a:r>
          <a:r>
            <a:rPr lang="es-ES" altLang="es-ES" sz="2400" b="1" dirty="0" smtClean="0"/>
            <a:t> Web</a:t>
          </a:r>
          <a:endParaRPr lang="es-ES" sz="2400" dirty="0"/>
        </a:p>
      </dgm:t>
    </dgm:pt>
    <dgm:pt modelId="{6F73769F-1944-4B68-83F2-336D1F61C49E}" type="parTrans" cxnId="{5A01110F-89FA-4583-B420-C347AD9B7456}">
      <dgm:prSet/>
      <dgm:spPr/>
      <dgm:t>
        <a:bodyPr/>
        <a:lstStyle/>
        <a:p>
          <a:endParaRPr lang="es-ES"/>
        </a:p>
      </dgm:t>
    </dgm:pt>
    <dgm:pt modelId="{293BCD25-9F46-412B-B66E-EECC01950806}" type="sibTrans" cxnId="{5A01110F-89FA-4583-B420-C347AD9B7456}">
      <dgm:prSet/>
      <dgm:spPr/>
      <dgm:t>
        <a:bodyPr/>
        <a:lstStyle/>
        <a:p>
          <a:endParaRPr lang="es-ES"/>
        </a:p>
      </dgm:t>
    </dgm:pt>
    <dgm:pt modelId="{096F2946-3790-4CCB-BA71-BB72DDBEC895}">
      <dgm:prSet phldrT="[Texto]" custT="1"/>
      <dgm:spPr>
        <a:solidFill>
          <a:srgbClr val="0066CC"/>
        </a:solidFill>
      </dgm:spPr>
      <dgm:t>
        <a:bodyPr/>
        <a:lstStyle/>
        <a:p>
          <a:r>
            <a:rPr lang="es-ES" altLang="es-ES" sz="2400" i="0" dirty="0" smtClean="0"/>
            <a:t>Servicios OGC</a:t>
          </a:r>
          <a:r>
            <a:rPr lang="es-ES" altLang="es-ES" sz="2400" dirty="0" smtClean="0"/>
            <a:t>, visualización, descarga</a:t>
          </a:r>
          <a:endParaRPr lang="es-ES" sz="2400" dirty="0"/>
        </a:p>
      </dgm:t>
    </dgm:pt>
    <dgm:pt modelId="{447B3C8E-AE16-42FD-B1ED-07239D3BFBE0}" type="parTrans" cxnId="{861E8CA6-CB1D-4F66-91B5-2DC174E87014}">
      <dgm:prSet/>
      <dgm:spPr/>
      <dgm:t>
        <a:bodyPr/>
        <a:lstStyle/>
        <a:p>
          <a:endParaRPr lang="es-ES"/>
        </a:p>
      </dgm:t>
    </dgm:pt>
    <dgm:pt modelId="{95F7C34C-6F84-4546-B5BB-2FFB811BD98F}" type="sibTrans" cxnId="{861E8CA6-CB1D-4F66-91B5-2DC174E87014}">
      <dgm:prSet/>
      <dgm:spPr/>
      <dgm:t>
        <a:bodyPr/>
        <a:lstStyle/>
        <a:p>
          <a:endParaRPr lang="es-ES"/>
        </a:p>
      </dgm:t>
    </dgm:pt>
    <dgm:pt modelId="{3A31189C-4FC7-481E-839F-E6B3F6B7CA29}">
      <dgm:prSet phldrT="[Texto]" custT="1"/>
      <dgm:spPr>
        <a:solidFill>
          <a:srgbClr val="9900FF"/>
        </a:solidFill>
      </dgm:spPr>
      <dgm:t>
        <a:bodyPr/>
        <a:lstStyle/>
        <a:p>
          <a:r>
            <a:rPr lang="es-ES" altLang="es-ES" sz="2800" b="1" dirty="0" smtClean="0"/>
            <a:t>Otros recursos relacionados</a:t>
          </a:r>
          <a:endParaRPr lang="es-ES" sz="2800" dirty="0"/>
        </a:p>
      </dgm:t>
    </dgm:pt>
    <dgm:pt modelId="{28483385-9977-406B-9CB9-12C0FC3D45EC}" type="parTrans" cxnId="{BD3C6E9F-D5BD-484E-84F6-F3EFC1D5FF32}">
      <dgm:prSet/>
      <dgm:spPr/>
      <dgm:t>
        <a:bodyPr/>
        <a:lstStyle/>
        <a:p>
          <a:endParaRPr lang="es-ES"/>
        </a:p>
      </dgm:t>
    </dgm:pt>
    <dgm:pt modelId="{556644BC-5915-4DC2-86B0-A50C6CE83BC9}" type="sibTrans" cxnId="{BD3C6E9F-D5BD-484E-84F6-F3EFC1D5FF32}">
      <dgm:prSet/>
      <dgm:spPr/>
      <dgm:t>
        <a:bodyPr/>
        <a:lstStyle/>
        <a:p>
          <a:endParaRPr lang="es-ES"/>
        </a:p>
      </dgm:t>
    </dgm:pt>
    <dgm:pt modelId="{CCD5E701-CD62-4C15-9514-135BCCE01129}">
      <dgm:prSet phldrT="[Texto]"/>
      <dgm:spPr>
        <a:solidFill>
          <a:srgbClr val="9900FF"/>
        </a:solidFill>
      </dgm:spPr>
      <dgm:t>
        <a:bodyPr/>
        <a:lstStyle/>
        <a:p>
          <a:r>
            <a:rPr lang="es-ES" altLang="es-ES" sz="2300" dirty="0" smtClean="0"/>
            <a:t>Programa, aplicación, sistema, proyecto, libro, artículo, conferencia, autor, organismo,  etc.</a:t>
          </a:r>
          <a:endParaRPr lang="es-ES" sz="2300" dirty="0"/>
        </a:p>
      </dgm:t>
    </dgm:pt>
    <dgm:pt modelId="{5C9B19C0-51A9-45E7-988E-60C64DCB4705}" type="parTrans" cxnId="{50200F26-3349-480F-B05B-148C43F8F93B}">
      <dgm:prSet/>
      <dgm:spPr/>
      <dgm:t>
        <a:bodyPr/>
        <a:lstStyle/>
        <a:p>
          <a:endParaRPr lang="es-ES"/>
        </a:p>
      </dgm:t>
    </dgm:pt>
    <dgm:pt modelId="{3C814BE3-7D57-41AE-930C-BDE6E9EB7D33}" type="sibTrans" cxnId="{50200F26-3349-480F-B05B-148C43F8F93B}">
      <dgm:prSet/>
      <dgm:spPr/>
      <dgm:t>
        <a:bodyPr/>
        <a:lstStyle/>
        <a:p>
          <a:endParaRPr lang="es-ES"/>
        </a:p>
      </dgm:t>
    </dgm:pt>
    <dgm:pt modelId="{4B976B75-4361-4F51-A526-7726A08F259D}" type="pres">
      <dgm:prSet presAssocID="{A56BCF42-857A-43D1-B180-B0B1BE014B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31A878-BFA0-4890-9D29-C9EEF6E6CFEE}" type="pres">
      <dgm:prSet presAssocID="{8B318B35-2829-467E-A4BD-5AFD04767270}" presName="comp" presStyleCnt="0"/>
      <dgm:spPr/>
    </dgm:pt>
    <dgm:pt modelId="{A4C06B3B-5F0F-44CE-97C6-E7D7629C986D}" type="pres">
      <dgm:prSet presAssocID="{8B318B35-2829-467E-A4BD-5AFD04767270}" presName="box" presStyleLbl="node1" presStyleIdx="0" presStyleCnt="3" custLinFactNeighborX="50793" custLinFactNeighborY="-4428"/>
      <dgm:spPr/>
      <dgm:t>
        <a:bodyPr/>
        <a:lstStyle/>
        <a:p>
          <a:endParaRPr lang="es-ES"/>
        </a:p>
      </dgm:t>
    </dgm:pt>
    <dgm:pt modelId="{E20AE178-A6C6-421B-AB84-53B3077AFECC}" type="pres">
      <dgm:prSet presAssocID="{8B318B35-2829-467E-A4BD-5AFD0476727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33DAB7-910B-46FF-9476-51CE9FE0B3AA}" type="pres">
      <dgm:prSet presAssocID="{8B318B35-2829-467E-A4BD-5AFD0476727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C455E3-E418-4B79-A97D-24CDAD1B1840}" type="pres">
      <dgm:prSet presAssocID="{5F1F61D8-AB9A-47D1-AFC8-A7CFAAD2EAAB}" presName="spacer" presStyleCnt="0"/>
      <dgm:spPr/>
    </dgm:pt>
    <dgm:pt modelId="{9969D40A-07E5-4FF1-AB09-0D4F739B7032}" type="pres">
      <dgm:prSet presAssocID="{AC67CC3B-25F7-46BF-BC98-F94A9664A3D6}" presName="comp" presStyleCnt="0"/>
      <dgm:spPr/>
    </dgm:pt>
    <dgm:pt modelId="{B19D84C8-4C1F-4D00-8CF2-0F21698B3C02}" type="pres">
      <dgm:prSet presAssocID="{AC67CC3B-25F7-46BF-BC98-F94A9664A3D6}" presName="box" presStyleLbl="node1" presStyleIdx="1" presStyleCnt="3" custLinFactNeighborX="2043" custLinFactNeighborY="2150"/>
      <dgm:spPr/>
      <dgm:t>
        <a:bodyPr/>
        <a:lstStyle/>
        <a:p>
          <a:endParaRPr lang="es-ES"/>
        </a:p>
      </dgm:t>
    </dgm:pt>
    <dgm:pt modelId="{4E886E52-9F37-4D71-BB30-48EB2DF38FB1}" type="pres">
      <dgm:prSet presAssocID="{AC67CC3B-25F7-46BF-BC98-F94A9664A3D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D5CCF5B-5409-4F89-AB0A-B54D6C73EC6C}" type="pres">
      <dgm:prSet presAssocID="{AC67CC3B-25F7-46BF-BC98-F94A9664A3D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C12396-0AEC-4B58-964B-6E468D99A5DE}" type="pres">
      <dgm:prSet presAssocID="{293BCD25-9F46-412B-B66E-EECC01950806}" presName="spacer" presStyleCnt="0"/>
      <dgm:spPr/>
    </dgm:pt>
    <dgm:pt modelId="{5710E2D7-8FAE-4873-B8D6-32889D792128}" type="pres">
      <dgm:prSet presAssocID="{3A31189C-4FC7-481E-839F-E6B3F6B7CA29}" presName="comp" presStyleCnt="0"/>
      <dgm:spPr/>
    </dgm:pt>
    <dgm:pt modelId="{AE23306D-E48F-49A7-BF9B-234E7E0D82B0}" type="pres">
      <dgm:prSet presAssocID="{3A31189C-4FC7-481E-839F-E6B3F6B7CA29}" presName="box" presStyleLbl="node1" presStyleIdx="2" presStyleCnt="3"/>
      <dgm:spPr/>
      <dgm:t>
        <a:bodyPr/>
        <a:lstStyle/>
        <a:p>
          <a:endParaRPr lang="es-ES"/>
        </a:p>
      </dgm:t>
    </dgm:pt>
    <dgm:pt modelId="{F711E358-C7AA-418D-92DC-83FD668D606F}" type="pres">
      <dgm:prSet presAssocID="{3A31189C-4FC7-481E-839F-E6B3F6B7CA2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9BD6554-5789-4D05-A3F6-BEF9EB71FBEB}" type="pres">
      <dgm:prSet presAssocID="{3A31189C-4FC7-481E-839F-E6B3F6B7CA2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01110F-89FA-4583-B420-C347AD9B7456}" srcId="{A56BCF42-857A-43D1-B180-B0B1BE014B65}" destId="{AC67CC3B-25F7-46BF-BC98-F94A9664A3D6}" srcOrd="1" destOrd="0" parTransId="{6F73769F-1944-4B68-83F2-336D1F61C49E}" sibTransId="{293BCD25-9F46-412B-B66E-EECC01950806}"/>
    <dgm:cxn modelId="{310188E3-3875-4BB6-80F9-FC9930BC4BA0}" type="presOf" srcId="{2F6270B0-EC3E-4D94-B01C-537554F6FFCA}" destId="{A4C06B3B-5F0F-44CE-97C6-E7D7629C986D}" srcOrd="0" destOrd="2" presId="urn:microsoft.com/office/officeart/2005/8/layout/vList4#1"/>
    <dgm:cxn modelId="{7C6CFFB0-1FE5-4186-BDF3-93F0559B9C28}" type="presOf" srcId="{096F2946-3790-4CCB-BA71-BB72DDBEC895}" destId="{9D5CCF5B-5409-4F89-AB0A-B54D6C73EC6C}" srcOrd="1" destOrd="1" presId="urn:microsoft.com/office/officeart/2005/8/layout/vList4#1"/>
    <dgm:cxn modelId="{928411AE-B80B-41F2-9FA4-988EDC68FAF6}" type="presOf" srcId="{CCD5E701-CD62-4C15-9514-135BCCE01129}" destId="{59BD6554-5789-4D05-A3F6-BEF9EB71FBEB}" srcOrd="1" destOrd="1" presId="urn:microsoft.com/office/officeart/2005/8/layout/vList4#1"/>
    <dgm:cxn modelId="{D254A9B1-340F-45B1-86C9-171F28C7D08D}" type="presOf" srcId="{9AF2EE7C-27F2-4C82-A104-72ED50A5481E}" destId="{C833DAB7-910B-46FF-9476-51CE9FE0B3AA}" srcOrd="1" destOrd="1" presId="urn:microsoft.com/office/officeart/2005/8/layout/vList4#1"/>
    <dgm:cxn modelId="{F3C5F016-3A36-4E05-AEB6-A8170164CE90}" type="presOf" srcId="{CCD5E701-CD62-4C15-9514-135BCCE01129}" destId="{AE23306D-E48F-49A7-BF9B-234E7E0D82B0}" srcOrd="0" destOrd="1" presId="urn:microsoft.com/office/officeart/2005/8/layout/vList4#1"/>
    <dgm:cxn modelId="{2530A2DC-674C-4D82-9F31-866992596759}" srcId="{A56BCF42-857A-43D1-B180-B0B1BE014B65}" destId="{8B318B35-2829-467E-A4BD-5AFD04767270}" srcOrd="0" destOrd="0" parTransId="{B5B489AC-8AFF-468F-8995-0D2CC6C5CEC7}" sibTransId="{5F1F61D8-AB9A-47D1-AFC8-A7CFAAD2EAAB}"/>
    <dgm:cxn modelId="{C1BD868F-E579-466D-8606-705EB348899E}" type="presOf" srcId="{8B318B35-2829-467E-A4BD-5AFD04767270}" destId="{A4C06B3B-5F0F-44CE-97C6-E7D7629C986D}" srcOrd="0" destOrd="0" presId="urn:microsoft.com/office/officeart/2005/8/layout/vList4#1"/>
    <dgm:cxn modelId="{53B3EAE0-F4B8-4A9D-AF59-BA83DDDC22DD}" type="presOf" srcId="{8B318B35-2829-467E-A4BD-5AFD04767270}" destId="{C833DAB7-910B-46FF-9476-51CE9FE0B3AA}" srcOrd="1" destOrd="0" presId="urn:microsoft.com/office/officeart/2005/8/layout/vList4#1"/>
    <dgm:cxn modelId="{58C6A391-EC0C-4083-BF27-2E6D63777EE0}" type="presOf" srcId="{3A31189C-4FC7-481E-839F-E6B3F6B7CA29}" destId="{59BD6554-5789-4D05-A3F6-BEF9EB71FBEB}" srcOrd="1" destOrd="0" presId="urn:microsoft.com/office/officeart/2005/8/layout/vList4#1"/>
    <dgm:cxn modelId="{F25395DC-F46A-4D30-88E5-0C4F518AAE30}" type="presOf" srcId="{A56BCF42-857A-43D1-B180-B0B1BE014B65}" destId="{4B976B75-4361-4F51-A526-7726A08F259D}" srcOrd="0" destOrd="0" presId="urn:microsoft.com/office/officeart/2005/8/layout/vList4#1"/>
    <dgm:cxn modelId="{46DCA5E1-25C3-4150-8D00-8A0D92E4C624}" srcId="{8B318B35-2829-467E-A4BD-5AFD04767270}" destId="{2F6270B0-EC3E-4D94-B01C-537554F6FFCA}" srcOrd="1" destOrd="0" parTransId="{792ADCC1-DCE9-48BB-818E-4636CC6408E1}" sibTransId="{274B8A15-FA1B-471E-8D2C-EA88D648AB5A}"/>
    <dgm:cxn modelId="{861E8CA6-CB1D-4F66-91B5-2DC174E87014}" srcId="{AC67CC3B-25F7-46BF-BC98-F94A9664A3D6}" destId="{096F2946-3790-4CCB-BA71-BB72DDBEC895}" srcOrd="0" destOrd="0" parTransId="{447B3C8E-AE16-42FD-B1ED-07239D3BFBE0}" sibTransId="{95F7C34C-6F84-4546-B5BB-2FFB811BD98F}"/>
    <dgm:cxn modelId="{F76E0EE4-B31B-430D-A444-83AFD4B6029A}" type="presOf" srcId="{2F6270B0-EC3E-4D94-B01C-537554F6FFCA}" destId="{C833DAB7-910B-46FF-9476-51CE9FE0B3AA}" srcOrd="1" destOrd="2" presId="urn:microsoft.com/office/officeart/2005/8/layout/vList4#1"/>
    <dgm:cxn modelId="{B75A5835-9D47-443D-BE29-77BA756B3D5B}" type="presOf" srcId="{3A31189C-4FC7-481E-839F-E6B3F6B7CA29}" destId="{AE23306D-E48F-49A7-BF9B-234E7E0D82B0}" srcOrd="0" destOrd="0" presId="urn:microsoft.com/office/officeart/2005/8/layout/vList4#1"/>
    <dgm:cxn modelId="{427856B2-EAEC-4A44-BDC4-C0FDE9A2AC78}" type="presOf" srcId="{AC67CC3B-25F7-46BF-BC98-F94A9664A3D6}" destId="{9D5CCF5B-5409-4F89-AB0A-B54D6C73EC6C}" srcOrd="1" destOrd="0" presId="urn:microsoft.com/office/officeart/2005/8/layout/vList4#1"/>
    <dgm:cxn modelId="{BD3C6E9F-D5BD-484E-84F6-F3EFC1D5FF32}" srcId="{A56BCF42-857A-43D1-B180-B0B1BE014B65}" destId="{3A31189C-4FC7-481E-839F-E6B3F6B7CA29}" srcOrd="2" destOrd="0" parTransId="{28483385-9977-406B-9CB9-12C0FC3D45EC}" sibTransId="{556644BC-5915-4DC2-86B0-A50C6CE83BC9}"/>
    <dgm:cxn modelId="{50200F26-3349-480F-B05B-148C43F8F93B}" srcId="{3A31189C-4FC7-481E-839F-E6B3F6B7CA29}" destId="{CCD5E701-CD62-4C15-9514-135BCCE01129}" srcOrd="0" destOrd="0" parTransId="{5C9B19C0-51A9-45E7-988E-60C64DCB4705}" sibTransId="{3C814BE3-7D57-41AE-930C-BDE6E9EB7D33}"/>
    <dgm:cxn modelId="{EA6AA853-3E43-48D5-ADE4-40A538E92D5A}" type="presOf" srcId="{096F2946-3790-4CCB-BA71-BB72DDBEC895}" destId="{B19D84C8-4C1F-4D00-8CF2-0F21698B3C02}" srcOrd="0" destOrd="1" presId="urn:microsoft.com/office/officeart/2005/8/layout/vList4#1"/>
    <dgm:cxn modelId="{A33AE526-D55D-412E-8ED0-E6F74E1380B7}" type="presOf" srcId="{9AF2EE7C-27F2-4C82-A104-72ED50A5481E}" destId="{A4C06B3B-5F0F-44CE-97C6-E7D7629C986D}" srcOrd="0" destOrd="1" presId="urn:microsoft.com/office/officeart/2005/8/layout/vList4#1"/>
    <dgm:cxn modelId="{E19DD43C-9555-4DA0-A81D-BC7A995E0EA7}" type="presOf" srcId="{AC67CC3B-25F7-46BF-BC98-F94A9664A3D6}" destId="{B19D84C8-4C1F-4D00-8CF2-0F21698B3C02}" srcOrd="0" destOrd="0" presId="urn:microsoft.com/office/officeart/2005/8/layout/vList4#1"/>
    <dgm:cxn modelId="{C1429E2C-A082-4763-BB78-BEE69F3FE578}" srcId="{8B318B35-2829-467E-A4BD-5AFD04767270}" destId="{9AF2EE7C-27F2-4C82-A104-72ED50A5481E}" srcOrd="0" destOrd="0" parTransId="{40AD8952-F6F5-4D34-B656-43A783E9C504}" sibTransId="{AF677BB8-0BB6-490D-A10F-A06368ECEE58}"/>
    <dgm:cxn modelId="{DEEEDA0B-3B2C-4ECB-9F39-0AEA5E307BB4}" type="presParOf" srcId="{4B976B75-4361-4F51-A526-7726A08F259D}" destId="{5F31A878-BFA0-4890-9D29-C9EEF6E6CFEE}" srcOrd="0" destOrd="0" presId="urn:microsoft.com/office/officeart/2005/8/layout/vList4#1"/>
    <dgm:cxn modelId="{CC2116A1-25A4-4AAB-9280-E1488392DE19}" type="presParOf" srcId="{5F31A878-BFA0-4890-9D29-C9EEF6E6CFEE}" destId="{A4C06B3B-5F0F-44CE-97C6-E7D7629C986D}" srcOrd="0" destOrd="0" presId="urn:microsoft.com/office/officeart/2005/8/layout/vList4#1"/>
    <dgm:cxn modelId="{C68F6AFD-95DE-4CE5-B499-784429A8714E}" type="presParOf" srcId="{5F31A878-BFA0-4890-9D29-C9EEF6E6CFEE}" destId="{E20AE178-A6C6-421B-AB84-53B3077AFECC}" srcOrd="1" destOrd="0" presId="urn:microsoft.com/office/officeart/2005/8/layout/vList4#1"/>
    <dgm:cxn modelId="{95F8A6EA-4B3A-4398-9CF2-97F25B854698}" type="presParOf" srcId="{5F31A878-BFA0-4890-9D29-C9EEF6E6CFEE}" destId="{C833DAB7-910B-46FF-9476-51CE9FE0B3AA}" srcOrd="2" destOrd="0" presId="urn:microsoft.com/office/officeart/2005/8/layout/vList4#1"/>
    <dgm:cxn modelId="{33BDF5CD-0810-4348-AB03-596D9AAC4CF2}" type="presParOf" srcId="{4B976B75-4361-4F51-A526-7726A08F259D}" destId="{12C455E3-E418-4B79-A97D-24CDAD1B1840}" srcOrd="1" destOrd="0" presId="urn:microsoft.com/office/officeart/2005/8/layout/vList4#1"/>
    <dgm:cxn modelId="{F2D1A476-EDA6-4545-8666-7B39F2FC95C8}" type="presParOf" srcId="{4B976B75-4361-4F51-A526-7726A08F259D}" destId="{9969D40A-07E5-4FF1-AB09-0D4F739B7032}" srcOrd="2" destOrd="0" presId="urn:microsoft.com/office/officeart/2005/8/layout/vList4#1"/>
    <dgm:cxn modelId="{52CB66B6-BB64-436E-8DAD-C0AECD7DB83D}" type="presParOf" srcId="{9969D40A-07E5-4FF1-AB09-0D4F739B7032}" destId="{B19D84C8-4C1F-4D00-8CF2-0F21698B3C02}" srcOrd="0" destOrd="0" presId="urn:microsoft.com/office/officeart/2005/8/layout/vList4#1"/>
    <dgm:cxn modelId="{8D180CDE-5995-456D-BF6D-3DB2B90BA069}" type="presParOf" srcId="{9969D40A-07E5-4FF1-AB09-0D4F739B7032}" destId="{4E886E52-9F37-4D71-BB30-48EB2DF38FB1}" srcOrd="1" destOrd="0" presId="urn:microsoft.com/office/officeart/2005/8/layout/vList4#1"/>
    <dgm:cxn modelId="{7A11A1F3-092C-44A9-91E8-FB9E36372D22}" type="presParOf" srcId="{9969D40A-07E5-4FF1-AB09-0D4F739B7032}" destId="{9D5CCF5B-5409-4F89-AB0A-B54D6C73EC6C}" srcOrd="2" destOrd="0" presId="urn:microsoft.com/office/officeart/2005/8/layout/vList4#1"/>
    <dgm:cxn modelId="{46799317-AEE0-4B05-945C-84F0A099B39C}" type="presParOf" srcId="{4B976B75-4361-4F51-A526-7726A08F259D}" destId="{6EC12396-0AEC-4B58-964B-6E468D99A5DE}" srcOrd="3" destOrd="0" presId="urn:microsoft.com/office/officeart/2005/8/layout/vList4#1"/>
    <dgm:cxn modelId="{9A37E44B-9C8B-4DF9-9A0F-9D69D13EB9F6}" type="presParOf" srcId="{4B976B75-4361-4F51-A526-7726A08F259D}" destId="{5710E2D7-8FAE-4873-B8D6-32889D792128}" srcOrd="4" destOrd="0" presId="urn:microsoft.com/office/officeart/2005/8/layout/vList4#1"/>
    <dgm:cxn modelId="{D4E43272-AE0C-4CB6-BABD-A76CF6DDBF80}" type="presParOf" srcId="{5710E2D7-8FAE-4873-B8D6-32889D792128}" destId="{AE23306D-E48F-49A7-BF9B-234E7E0D82B0}" srcOrd="0" destOrd="0" presId="urn:microsoft.com/office/officeart/2005/8/layout/vList4#1"/>
    <dgm:cxn modelId="{4A354326-72E2-4C80-B03E-35EDB761D300}" type="presParOf" srcId="{5710E2D7-8FAE-4873-B8D6-32889D792128}" destId="{F711E358-C7AA-418D-92DC-83FD668D606F}" srcOrd="1" destOrd="0" presId="urn:microsoft.com/office/officeart/2005/8/layout/vList4#1"/>
    <dgm:cxn modelId="{F438394A-613A-462F-B369-7F7D43B06ED7}" type="presParOf" srcId="{5710E2D7-8FAE-4873-B8D6-32889D792128}" destId="{59BD6554-5789-4D05-A3F6-BEF9EB71FBE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B1385F-6EDA-4259-B7FD-C2374D0803D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2519B45-3570-4334-9CB9-51DD6582E990}">
      <dgm:prSet phldrT="[Texto]" custT="1"/>
      <dgm:spPr/>
      <dgm:t>
        <a:bodyPr/>
        <a:lstStyle/>
        <a:p>
          <a:r>
            <a:rPr lang="es-ES" sz="2400" b="1" dirty="0" smtClean="0"/>
            <a:t>Granularidad</a:t>
          </a:r>
        </a:p>
        <a:p>
          <a:r>
            <a:rPr lang="es-ES" sz="2000" b="0" dirty="0" smtClean="0"/>
            <a:t>(grado de estructuración del metadato)</a:t>
          </a:r>
          <a:endParaRPr lang="es-ES" sz="2000" b="0" dirty="0"/>
        </a:p>
      </dgm:t>
    </dgm:pt>
    <dgm:pt modelId="{BDB070DE-2D81-4B0B-8CB4-32511615556B}" type="parTrans" cxnId="{E990CB6D-9A65-4287-828A-B4C03A0F9781}">
      <dgm:prSet/>
      <dgm:spPr/>
      <dgm:t>
        <a:bodyPr/>
        <a:lstStyle/>
        <a:p>
          <a:endParaRPr lang="es-ES"/>
        </a:p>
      </dgm:t>
    </dgm:pt>
    <dgm:pt modelId="{C12F15C8-F9F5-493B-B0FC-64A5325C50DD}" type="sibTrans" cxnId="{E990CB6D-9A65-4287-828A-B4C03A0F9781}">
      <dgm:prSet/>
      <dgm:spPr/>
      <dgm:t>
        <a:bodyPr/>
        <a:lstStyle/>
        <a:p>
          <a:endParaRPr lang="es-ES"/>
        </a:p>
      </dgm:t>
    </dgm:pt>
    <dgm:pt modelId="{042F7539-4DCE-4AE4-BAAC-0EB6E907CC9A}">
      <dgm:prSet phldrT="[Texto]"/>
      <dgm:spPr/>
      <dgm:t>
        <a:bodyPr/>
        <a:lstStyle/>
        <a:p>
          <a:r>
            <a:rPr lang="es-ES_tradnl" altLang="es-ES" dirty="0" smtClean="0"/>
            <a:t>Catalogación de conjuntos de datos. </a:t>
          </a:r>
          <a:endParaRPr lang="es-ES" dirty="0"/>
        </a:p>
      </dgm:t>
    </dgm:pt>
    <dgm:pt modelId="{4E79C6B4-BC0F-4CAD-BC00-99451C043203}" type="parTrans" cxnId="{8BECB0C6-FAD8-43A6-8673-6F9048FDF90B}">
      <dgm:prSet/>
      <dgm:spPr/>
      <dgm:t>
        <a:bodyPr/>
        <a:lstStyle/>
        <a:p>
          <a:endParaRPr lang="es-ES"/>
        </a:p>
      </dgm:t>
    </dgm:pt>
    <dgm:pt modelId="{6CBCE71C-71B7-4F24-8E20-A974BE0D949A}" type="sibTrans" cxnId="{8BECB0C6-FAD8-43A6-8673-6F9048FDF90B}">
      <dgm:prSet/>
      <dgm:spPr/>
      <dgm:t>
        <a:bodyPr/>
        <a:lstStyle/>
        <a:p>
          <a:endParaRPr lang="es-ES"/>
        </a:p>
      </dgm:t>
    </dgm:pt>
    <dgm:pt modelId="{E3760780-9B97-47D7-BD17-39FFE49608C1}">
      <dgm:prSet phldrT="[Texto]"/>
      <dgm:spPr/>
      <dgm:t>
        <a:bodyPr/>
        <a:lstStyle/>
        <a:p>
          <a:r>
            <a:rPr lang="es-ES_tradnl" altLang="es-ES" dirty="0" smtClean="0"/>
            <a:t>Diferentes niveles de información.</a:t>
          </a:r>
          <a:endParaRPr lang="es-ES" dirty="0"/>
        </a:p>
      </dgm:t>
    </dgm:pt>
    <dgm:pt modelId="{E8E1FAD7-0E93-4AB2-A262-51B493C2DFE9}" type="parTrans" cxnId="{0E786A2B-6FAD-4402-9DF5-418C1C83CD94}">
      <dgm:prSet/>
      <dgm:spPr/>
      <dgm:t>
        <a:bodyPr/>
        <a:lstStyle/>
        <a:p>
          <a:endParaRPr lang="es-ES"/>
        </a:p>
      </dgm:t>
    </dgm:pt>
    <dgm:pt modelId="{E35363CA-D672-481D-8889-B3D57C4E79AA}" type="sibTrans" cxnId="{0E786A2B-6FAD-4402-9DF5-418C1C83CD94}">
      <dgm:prSet/>
      <dgm:spPr/>
      <dgm:t>
        <a:bodyPr/>
        <a:lstStyle/>
        <a:p>
          <a:endParaRPr lang="es-ES"/>
        </a:p>
      </dgm:t>
    </dgm:pt>
    <dgm:pt modelId="{5FC1E211-9D04-4550-BFDC-154CFC4B77F6}" type="pres">
      <dgm:prSet presAssocID="{80B1385F-6EDA-4259-B7FD-C2374D0803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EF3321-7B15-4A43-A4C6-B8B97D9EBA37}" type="pres">
      <dgm:prSet presAssocID="{A2519B45-3570-4334-9CB9-51DD6582E990}" presName="root1" presStyleCnt="0"/>
      <dgm:spPr/>
    </dgm:pt>
    <dgm:pt modelId="{53742002-8E55-4979-A6F0-5BDC40AA20F6}" type="pres">
      <dgm:prSet presAssocID="{A2519B45-3570-4334-9CB9-51DD6582E990}" presName="LevelOneTextNode" presStyleLbl="node0" presStyleIdx="0" presStyleCnt="1" custScaleX="186700" custScaleY="165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AFD2B7-7EB4-4EF0-817D-407E2BC968AC}" type="pres">
      <dgm:prSet presAssocID="{A2519B45-3570-4334-9CB9-51DD6582E990}" presName="level2hierChild" presStyleCnt="0"/>
      <dgm:spPr/>
    </dgm:pt>
    <dgm:pt modelId="{65845F84-CE48-4B4F-A019-E4DF7EEEE60B}" type="pres">
      <dgm:prSet presAssocID="{4E79C6B4-BC0F-4CAD-BC00-99451C043203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BB41C2E4-810E-4C0A-AEE0-7FE517ECDD67}" type="pres">
      <dgm:prSet presAssocID="{4E79C6B4-BC0F-4CAD-BC00-99451C043203}" presName="connTx" presStyleLbl="parChTrans1D2" presStyleIdx="0" presStyleCnt="2"/>
      <dgm:spPr/>
      <dgm:t>
        <a:bodyPr/>
        <a:lstStyle/>
        <a:p>
          <a:endParaRPr lang="es-ES"/>
        </a:p>
      </dgm:t>
    </dgm:pt>
    <dgm:pt modelId="{6A8B1F07-AFCE-4082-8B1A-C4372C42F255}" type="pres">
      <dgm:prSet presAssocID="{042F7539-4DCE-4AE4-BAAC-0EB6E907CC9A}" presName="root2" presStyleCnt="0"/>
      <dgm:spPr/>
    </dgm:pt>
    <dgm:pt modelId="{03C7BE96-3532-4486-94B4-88CBF5713845}" type="pres">
      <dgm:prSet presAssocID="{042F7539-4DCE-4AE4-BAAC-0EB6E907CC9A}" presName="LevelTwoTextNode" presStyleLbl="node2" presStyleIdx="0" presStyleCnt="2" custScaleX="186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86FF7-04F2-4514-BA22-104424450474}" type="pres">
      <dgm:prSet presAssocID="{042F7539-4DCE-4AE4-BAAC-0EB6E907CC9A}" presName="level3hierChild" presStyleCnt="0"/>
      <dgm:spPr/>
    </dgm:pt>
    <dgm:pt modelId="{A3BD3F22-9DC3-4CDC-B090-F3ECEB95386C}" type="pres">
      <dgm:prSet presAssocID="{E8E1FAD7-0E93-4AB2-A262-51B493C2DFE9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1DC4E25C-4192-45A7-8086-9D87F921FB70}" type="pres">
      <dgm:prSet presAssocID="{E8E1FAD7-0E93-4AB2-A262-51B493C2DFE9}" presName="connTx" presStyleLbl="parChTrans1D2" presStyleIdx="1" presStyleCnt="2"/>
      <dgm:spPr/>
      <dgm:t>
        <a:bodyPr/>
        <a:lstStyle/>
        <a:p>
          <a:endParaRPr lang="es-ES"/>
        </a:p>
      </dgm:t>
    </dgm:pt>
    <dgm:pt modelId="{CDBDAC0B-0202-4E3F-9ECD-9D5CA98CD4E2}" type="pres">
      <dgm:prSet presAssocID="{E3760780-9B97-47D7-BD17-39FFE49608C1}" presName="root2" presStyleCnt="0"/>
      <dgm:spPr/>
    </dgm:pt>
    <dgm:pt modelId="{91A55C90-6F4D-4F5E-81FF-0BF8AF2645D2}" type="pres">
      <dgm:prSet presAssocID="{E3760780-9B97-47D7-BD17-39FFE49608C1}" presName="LevelTwoTextNode" presStyleLbl="node2" presStyleIdx="1" presStyleCnt="2" custScaleX="186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C34B6D-C6C0-4E17-ABBC-ADB91AFFF2BE}" type="pres">
      <dgm:prSet presAssocID="{E3760780-9B97-47D7-BD17-39FFE49608C1}" presName="level3hierChild" presStyleCnt="0"/>
      <dgm:spPr/>
    </dgm:pt>
  </dgm:ptLst>
  <dgm:cxnLst>
    <dgm:cxn modelId="{DC57B5E8-EE67-4567-A336-CBCFE06CC3AE}" type="presOf" srcId="{A2519B45-3570-4334-9CB9-51DD6582E990}" destId="{53742002-8E55-4979-A6F0-5BDC40AA20F6}" srcOrd="0" destOrd="0" presId="urn:microsoft.com/office/officeart/2005/8/layout/hierarchy2"/>
    <dgm:cxn modelId="{0E786A2B-6FAD-4402-9DF5-418C1C83CD94}" srcId="{A2519B45-3570-4334-9CB9-51DD6582E990}" destId="{E3760780-9B97-47D7-BD17-39FFE49608C1}" srcOrd="1" destOrd="0" parTransId="{E8E1FAD7-0E93-4AB2-A262-51B493C2DFE9}" sibTransId="{E35363CA-D672-481D-8889-B3D57C4E79AA}"/>
    <dgm:cxn modelId="{8BECB0C6-FAD8-43A6-8673-6F9048FDF90B}" srcId="{A2519B45-3570-4334-9CB9-51DD6582E990}" destId="{042F7539-4DCE-4AE4-BAAC-0EB6E907CC9A}" srcOrd="0" destOrd="0" parTransId="{4E79C6B4-BC0F-4CAD-BC00-99451C043203}" sibTransId="{6CBCE71C-71B7-4F24-8E20-A974BE0D949A}"/>
    <dgm:cxn modelId="{E990CB6D-9A65-4287-828A-B4C03A0F9781}" srcId="{80B1385F-6EDA-4259-B7FD-C2374D0803D2}" destId="{A2519B45-3570-4334-9CB9-51DD6582E990}" srcOrd="0" destOrd="0" parTransId="{BDB070DE-2D81-4B0B-8CB4-32511615556B}" sibTransId="{C12F15C8-F9F5-493B-B0FC-64A5325C50DD}"/>
    <dgm:cxn modelId="{1AD8E8B4-9295-48AF-94F9-CE7268AB9A3D}" type="presOf" srcId="{4E79C6B4-BC0F-4CAD-BC00-99451C043203}" destId="{65845F84-CE48-4B4F-A019-E4DF7EEEE60B}" srcOrd="0" destOrd="0" presId="urn:microsoft.com/office/officeart/2005/8/layout/hierarchy2"/>
    <dgm:cxn modelId="{A67404C2-1825-4CE5-9F0E-60F62D5BF5D1}" type="presOf" srcId="{4E79C6B4-BC0F-4CAD-BC00-99451C043203}" destId="{BB41C2E4-810E-4C0A-AEE0-7FE517ECDD67}" srcOrd="1" destOrd="0" presId="urn:microsoft.com/office/officeart/2005/8/layout/hierarchy2"/>
    <dgm:cxn modelId="{F657CE87-DC67-45F8-9793-3D2FE21227DC}" type="presOf" srcId="{E8E1FAD7-0E93-4AB2-A262-51B493C2DFE9}" destId="{A3BD3F22-9DC3-4CDC-B090-F3ECEB95386C}" srcOrd="0" destOrd="0" presId="urn:microsoft.com/office/officeart/2005/8/layout/hierarchy2"/>
    <dgm:cxn modelId="{4273A04E-82DC-47A7-B2E1-CCA38CE9AD02}" type="presOf" srcId="{80B1385F-6EDA-4259-B7FD-C2374D0803D2}" destId="{5FC1E211-9D04-4550-BFDC-154CFC4B77F6}" srcOrd="0" destOrd="0" presId="urn:microsoft.com/office/officeart/2005/8/layout/hierarchy2"/>
    <dgm:cxn modelId="{5FCE536E-BFBE-43C4-BE2C-B1B919AB809E}" type="presOf" srcId="{E8E1FAD7-0E93-4AB2-A262-51B493C2DFE9}" destId="{1DC4E25C-4192-45A7-8086-9D87F921FB70}" srcOrd="1" destOrd="0" presId="urn:microsoft.com/office/officeart/2005/8/layout/hierarchy2"/>
    <dgm:cxn modelId="{A5B5426C-E2BA-4BA4-B57D-E543B4C7FB92}" type="presOf" srcId="{042F7539-4DCE-4AE4-BAAC-0EB6E907CC9A}" destId="{03C7BE96-3532-4486-94B4-88CBF5713845}" srcOrd="0" destOrd="0" presId="urn:microsoft.com/office/officeart/2005/8/layout/hierarchy2"/>
    <dgm:cxn modelId="{9E2B0839-5D57-4E4A-A5A0-9D8B8F6CA866}" type="presOf" srcId="{E3760780-9B97-47D7-BD17-39FFE49608C1}" destId="{91A55C90-6F4D-4F5E-81FF-0BF8AF2645D2}" srcOrd="0" destOrd="0" presId="urn:microsoft.com/office/officeart/2005/8/layout/hierarchy2"/>
    <dgm:cxn modelId="{D720E113-B5ED-45BA-8EAE-4D02259235D8}" type="presParOf" srcId="{5FC1E211-9D04-4550-BFDC-154CFC4B77F6}" destId="{E5EF3321-7B15-4A43-A4C6-B8B97D9EBA37}" srcOrd="0" destOrd="0" presId="urn:microsoft.com/office/officeart/2005/8/layout/hierarchy2"/>
    <dgm:cxn modelId="{63519074-219B-44EF-9C8F-AD7A8E8393C8}" type="presParOf" srcId="{E5EF3321-7B15-4A43-A4C6-B8B97D9EBA37}" destId="{53742002-8E55-4979-A6F0-5BDC40AA20F6}" srcOrd="0" destOrd="0" presId="urn:microsoft.com/office/officeart/2005/8/layout/hierarchy2"/>
    <dgm:cxn modelId="{323C905B-8DC6-436E-8F11-5E5AA47ED08C}" type="presParOf" srcId="{E5EF3321-7B15-4A43-A4C6-B8B97D9EBA37}" destId="{A5AFD2B7-7EB4-4EF0-817D-407E2BC968AC}" srcOrd="1" destOrd="0" presId="urn:microsoft.com/office/officeart/2005/8/layout/hierarchy2"/>
    <dgm:cxn modelId="{9461617D-D19C-4F31-9E95-98698872DFD3}" type="presParOf" srcId="{A5AFD2B7-7EB4-4EF0-817D-407E2BC968AC}" destId="{65845F84-CE48-4B4F-A019-E4DF7EEEE60B}" srcOrd="0" destOrd="0" presId="urn:microsoft.com/office/officeart/2005/8/layout/hierarchy2"/>
    <dgm:cxn modelId="{3EA4164F-9DB0-4B9B-80D0-02153E1AB2E7}" type="presParOf" srcId="{65845F84-CE48-4B4F-A019-E4DF7EEEE60B}" destId="{BB41C2E4-810E-4C0A-AEE0-7FE517ECDD67}" srcOrd="0" destOrd="0" presId="urn:microsoft.com/office/officeart/2005/8/layout/hierarchy2"/>
    <dgm:cxn modelId="{7B51771F-8B67-44F4-A29C-B18B1784A636}" type="presParOf" srcId="{A5AFD2B7-7EB4-4EF0-817D-407E2BC968AC}" destId="{6A8B1F07-AFCE-4082-8B1A-C4372C42F255}" srcOrd="1" destOrd="0" presId="urn:microsoft.com/office/officeart/2005/8/layout/hierarchy2"/>
    <dgm:cxn modelId="{B042D682-62CD-48B5-AE7E-001F4BCC7EB5}" type="presParOf" srcId="{6A8B1F07-AFCE-4082-8B1A-C4372C42F255}" destId="{03C7BE96-3532-4486-94B4-88CBF5713845}" srcOrd="0" destOrd="0" presId="urn:microsoft.com/office/officeart/2005/8/layout/hierarchy2"/>
    <dgm:cxn modelId="{07EE696F-EC65-4640-A182-D01DC50944A6}" type="presParOf" srcId="{6A8B1F07-AFCE-4082-8B1A-C4372C42F255}" destId="{72F86FF7-04F2-4514-BA22-104424450474}" srcOrd="1" destOrd="0" presId="urn:microsoft.com/office/officeart/2005/8/layout/hierarchy2"/>
    <dgm:cxn modelId="{BF7F72DB-1363-4E2A-BDD3-FFFAABB53D57}" type="presParOf" srcId="{A5AFD2B7-7EB4-4EF0-817D-407E2BC968AC}" destId="{A3BD3F22-9DC3-4CDC-B090-F3ECEB95386C}" srcOrd="2" destOrd="0" presId="urn:microsoft.com/office/officeart/2005/8/layout/hierarchy2"/>
    <dgm:cxn modelId="{C48635F6-DFB7-4A90-AF00-36FF17712285}" type="presParOf" srcId="{A3BD3F22-9DC3-4CDC-B090-F3ECEB95386C}" destId="{1DC4E25C-4192-45A7-8086-9D87F921FB70}" srcOrd="0" destOrd="0" presId="urn:microsoft.com/office/officeart/2005/8/layout/hierarchy2"/>
    <dgm:cxn modelId="{7F4F9DA2-3591-4128-A2F6-B472C84671B6}" type="presParOf" srcId="{A5AFD2B7-7EB4-4EF0-817D-407E2BC968AC}" destId="{CDBDAC0B-0202-4E3F-9ECD-9D5CA98CD4E2}" srcOrd="3" destOrd="0" presId="urn:microsoft.com/office/officeart/2005/8/layout/hierarchy2"/>
    <dgm:cxn modelId="{49AA2426-AC97-4F58-98F9-A84744924143}" type="presParOf" srcId="{CDBDAC0B-0202-4E3F-9ECD-9D5CA98CD4E2}" destId="{91A55C90-6F4D-4F5E-81FF-0BF8AF2645D2}" srcOrd="0" destOrd="0" presId="urn:microsoft.com/office/officeart/2005/8/layout/hierarchy2"/>
    <dgm:cxn modelId="{9E68BCAF-57A4-4DAF-8A04-E517A8D7285F}" type="presParOf" srcId="{CDBDAC0B-0202-4E3F-9ECD-9D5CA98CD4E2}" destId="{AEC34B6D-C6C0-4E17-ABBC-ADB91AFFF2B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C06B3B-5F0F-44CE-97C6-E7D7629C986D}">
      <dsp:nvSpPr>
        <dsp:cNvPr id="0" name=""/>
        <dsp:cNvSpPr/>
      </dsp:nvSpPr>
      <dsp:spPr>
        <a:xfrm>
          <a:off x="0" y="0"/>
          <a:ext cx="8501122" cy="153450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800" b="1" kern="1200" dirty="0" smtClean="0"/>
            <a:t>Datos </a:t>
          </a:r>
          <a:r>
            <a:rPr lang="es-ES" altLang="es-ES" sz="2800" b="1" kern="1200" dirty="0" err="1" smtClean="0"/>
            <a:t>georreferenciados</a:t>
          </a:r>
          <a:endParaRPr lang="es-ES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altLang="es-ES" sz="2400" kern="1200" dirty="0" smtClean="0"/>
            <a:t>Vectoriales</a:t>
          </a:r>
          <a:r>
            <a:rPr lang="es-ES" altLang="es-ES" sz="2400" kern="1200" dirty="0" smtClean="0"/>
            <a:t>    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S" sz="2400" kern="1200" dirty="0" err="1" smtClean="0"/>
            <a:t>Raster</a:t>
          </a:r>
          <a:endParaRPr lang="es-ES" sz="2400" kern="1200" dirty="0"/>
        </a:p>
      </dsp:txBody>
      <dsp:txXfrm>
        <a:off x="1853675" y="0"/>
        <a:ext cx="6647446" cy="1534508"/>
      </dsp:txXfrm>
    </dsp:sp>
    <dsp:sp modelId="{E20AE178-A6C6-421B-AB84-53B3077AFECC}">
      <dsp:nvSpPr>
        <dsp:cNvPr id="0" name=""/>
        <dsp:cNvSpPr/>
      </dsp:nvSpPr>
      <dsp:spPr>
        <a:xfrm>
          <a:off x="153450" y="153450"/>
          <a:ext cx="1700224" cy="12276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D84C8-4C1F-4D00-8CF2-0F21698B3C02}">
      <dsp:nvSpPr>
        <dsp:cNvPr id="0" name=""/>
        <dsp:cNvSpPr/>
      </dsp:nvSpPr>
      <dsp:spPr>
        <a:xfrm>
          <a:off x="0" y="1720950"/>
          <a:ext cx="8501122" cy="1534508"/>
        </a:xfrm>
        <a:prstGeom prst="roundRect">
          <a:avLst>
            <a:gd name="adj" fmla="val 10000"/>
          </a:avLst>
        </a:prstGeom>
        <a:solidFill>
          <a:srgbClr val="00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800" b="1" kern="1200" dirty="0" smtClean="0"/>
            <a:t>Servicios</a:t>
          </a:r>
          <a:r>
            <a:rPr lang="es-ES" altLang="es-ES" sz="2400" b="1" kern="1200" dirty="0" smtClean="0"/>
            <a:t> Web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S" sz="2400" i="0" kern="1200" dirty="0" smtClean="0"/>
            <a:t>Servicios OGC</a:t>
          </a:r>
          <a:r>
            <a:rPr lang="es-ES" altLang="es-ES" sz="2400" kern="1200" dirty="0" smtClean="0"/>
            <a:t>, visualización, descarga</a:t>
          </a:r>
          <a:endParaRPr lang="es-ES" sz="2400" kern="1200" dirty="0"/>
        </a:p>
      </dsp:txBody>
      <dsp:txXfrm>
        <a:off x="1853675" y="1720950"/>
        <a:ext cx="6647446" cy="1534508"/>
      </dsp:txXfrm>
    </dsp:sp>
    <dsp:sp modelId="{4E886E52-9F37-4D71-BB30-48EB2DF38FB1}">
      <dsp:nvSpPr>
        <dsp:cNvPr id="0" name=""/>
        <dsp:cNvSpPr/>
      </dsp:nvSpPr>
      <dsp:spPr>
        <a:xfrm>
          <a:off x="153450" y="1841409"/>
          <a:ext cx="1700224" cy="12276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3306D-E48F-49A7-BF9B-234E7E0D82B0}">
      <dsp:nvSpPr>
        <dsp:cNvPr id="0" name=""/>
        <dsp:cNvSpPr/>
      </dsp:nvSpPr>
      <dsp:spPr>
        <a:xfrm>
          <a:off x="0" y="3375917"/>
          <a:ext cx="8501122" cy="1534508"/>
        </a:xfrm>
        <a:prstGeom prst="roundRect">
          <a:avLst>
            <a:gd name="adj" fmla="val 10000"/>
          </a:avLst>
        </a:prstGeom>
        <a:solidFill>
          <a:srgbClr val="99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ES" sz="2800" b="1" kern="1200" dirty="0" smtClean="0"/>
            <a:t>Otros recursos relacionados</a:t>
          </a:r>
          <a:endParaRPr lang="es-ES" sz="28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altLang="es-ES" sz="2300" kern="1200" dirty="0" smtClean="0"/>
            <a:t>Programa, aplicación, sistema, proyecto, libro, artículo, conferencia, autor, organismo,  etc.</a:t>
          </a:r>
          <a:endParaRPr lang="es-ES" sz="2300" kern="1200" dirty="0"/>
        </a:p>
      </dsp:txBody>
      <dsp:txXfrm>
        <a:off x="1853675" y="3375917"/>
        <a:ext cx="6647446" cy="1534508"/>
      </dsp:txXfrm>
    </dsp:sp>
    <dsp:sp modelId="{F711E358-C7AA-418D-92DC-83FD668D606F}">
      <dsp:nvSpPr>
        <dsp:cNvPr id="0" name=""/>
        <dsp:cNvSpPr/>
      </dsp:nvSpPr>
      <dsp:spPr>
        <a:xfrm>
          <a:off x="153450" y="3529368"/>
          <a:ext cx="1700224" cy="12276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742002-8E55-4979-A6F0-5BDC40AA20F6}">
      <dsp:nvSpPr>
        <dsp:cNvPr id="0" name=""/>
        <dsp:cNvSpPr/>
      </dsp:nvSpPr>
      <dsp:spPr>
        <a:xfrm>
          <a:off x="629893" y="215021"/>
          <a:ext cx="3252659" cy="1445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Granularidad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(grado de estructuración del metadato)</a:t>
          </a:r>
          <a:endParaRPr lang="es-ES" sz="2000" b="0" kern="1200" dirty="0"/>
        </a:p>
      </dsp:txBody>
      <dsp:txXfrm>
        <a:off x="629893" y="215021"/>
        <a:ext cx="3252659" cy="1445735"/>
      </dsp:txXfrm>
    </dsp:sp>
    <dsp:sp modelId="{65845F84-CE48-4B4F-A019-E4DF7EEEE60B}">
      <dsp:nvSpPr>
        <dsp:cNvPr id="0" name=""/>
        <dsp:cNvSpPr/>
      </dsp:nvSpPr>
      <dsp:spPr>
        <a:xfrm rot="19457599">
          <a:off x="3801888" y="645655"/>
          <a:ext cx="858203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58203" y="417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9457599">
        <a:off x="4209535" y="665995"/>
        <a:ext cx="42910" cy="42910"/>
      </dsp:txXfrm>
    </dsp:sp>
    <dsp:sp modelId="{03C7BE96-3532-4486-94B4-88CBF5713845}">
      <dsp:nvSpPr>
        <dsp:cNvPr id="0" name=""/>
        <dsp:cNvSpPr/>
      </dsp:nvSpPr>
      <dsp:spPr>
        <a:xfrm>
          <a:off x="4579427" y="1464"/>
          <a:ext cx="3248879" cy="8710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ES" sz="2500" kern="1200" dirty="0" smtClean="0"/>
            <a:t>Catalogación de conjuntos de datos. </a:t>
          </a:r>
          <a:endParaRPr lang="es-ES" sz="2500" kern="1200" dirty="0"/>
        </a:p>
      </dsp:txBody>
      <dsp:txXfrm>
        <a:off x="4579427" y="1464"/>
        <a:ext cx="3248879" cy="871092"/>
      </dsp:txXfrm>
    </dsp:sp>
    <dsp:sp modelId="{A3BD3F22-9DC3-4CDC-B090-F3ECEB95386C}">
      <dsp:nvSpPr>
        <dsp:cNvPr id="0" name=""/>
        <dsp:cNvSpPr/>
      </dsp:nvSpPr>
      <dsp:spPr>
        <a:xfrm rot="2142401">
          <a:off x="3801888" y="1146533"/>
          <a:ext cx="858203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858203" y="417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142401">
        <a:off x="4209535" y="1166873"/>
        <a:ext cx="42910" cy="42910"/>
      </dsp:txXfrm>
    </dsp:sp>
    <dsp:sp modelId="{91A55C90-6F4D-4F5E-81FF-0BF8AF2645D2}">
      <dsp:nvSpPr>
        <dsp:cNvPr id="0" name=""/>
        <dsp:cNvSpPr/>
      </dsp:nvSpPr>
      <dsp:spPr>
        <a:xfrm>
          <a:off x="4579427" y="1003221"/>
          <a:ext cx="3248879" cy="8710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altLang="es-ES" sz="2500" kern="1200" dirty="0" smtClean="0"/>
            <a:t>Diferentes niveles de información.</a:t>
          </a:r>
          <a:endParaRPr lang="es-ES" sz="2500" kern="1200" dirty="0"/>
        </a:p>
      </dsp:txBody>
      <dsp:txXfrm>
        <a:off x="4579427" y="1003221"/>
        <a:ext cx="3248879" cy="871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10022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144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79146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60959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14682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663345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086786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08569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23447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95575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623774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0776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6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5.png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57422" y="5072074"/>
            <a:ext cx="7000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10 Y 11 DE MAYO DE 2018 / AUDITORIO ELOY CAMUS / CENTRO CIVICO SAN JUAN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85786" y="1571612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AR" altLang="es-ES" sz="4000" b="1" dirty="0" smtClean="0">
                <a:cs typeface="Arial" charset="0"/>
              </a:rPr>
              <a:t>DOCUMENTACIÓN</a:t>
            </a:r>
            <a:r>
              <a:rPr lang="es-AR" altLang="es-E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altLang="es-ES" sz="4000" b="1" dirty="0" smtClean="0">
                <a:cs typeface="Arial" charset="0"/>
              </a:rPr>
              <a:t>DE LA </a:t>
            </a:r>
          </a:p>
          <a:p>
            <a:pPr algn="ctr">
              <a:spcBef>
                <a:spcPct val="0"/>
              </a:spcBef>
            </a:pPr>
            <a:r>
              <a:rPr lang="es-AR" altLang="es-ES" sz="4000" b="1" dirty="0" smtClean="0">
                <a:cs typeface="Arial" charset="0"/>
              </a:rPr>
              <a:t>INFORMACIÓN GEOGRÁFICA </a:t>
            </a:r>
          </a:p>
          <a:p>
            <a:pPr algn="ctr">
              <a:spcBef>
                <a:spcPct val="0"/>
              </a:spcBef>
            </a:pPr>
            <a:r>
              <a:rPr lang="es-AR" altLang="es-ES" sz="4000" b="1" dirty="0" smtClean="0">
                <a:cs typeface="Arial" charset="0"/>
              </a:rPr>
              <a:t>METADATOS</a:t>
            </a:r>
            <a:endParaRPr lang="es-AR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285984" y="433454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Lic. Alejandro Puchet</a:t>
            </a:r>
          </a:p>
          <a:p>
            <a:pPr algn="ctr"/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INSTITUTO GEOGRAFICO NACIONAL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3851963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 bwMode="auto">
          <a:xfrm>
            <a:off x="250825" y="2847010"/>
            <a:ext cx="8569325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8" name="17 Rectángulo"/>
          <p:cNvSpPr/>
          <p:nvPr/>
        </p:nvSpPr>
        <p:spPr bwMode="auto">
          <a:xfrm>
            <a:off x="250825" y="3639172"/>
            <a:ext cx="8569325" cy="3603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18 Rectángulo"/>
          <p:cNvSpPr/>
          <p:nvPr/>
        </p:nvSpPr>
        <p:spPr bwMode="auto">
          <a:xfrm>
            <a:off x="250825" y="4504360"/>
            <a:ext cx="8569325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0" name="19 Rectángulo"/>
          <p:cNvSpPr/>
          <p:nvPr/>
        </p:nvSpPr>
        <p:spPr bwMode="auto">
          <a:xfrm>
            <a:off x="250825" y="1983410"/>
            <a:ext cx="8569325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85720" y="1000108"/>
            <a:ext cx="48593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88"/>
              </a:spcBef>
              <a:buClrTx/>
              <a:buFontTx/>
              <a:buNone/>
            </a:pPr>
            <a:r>
              <a:rPr lang="es-AR" altLang="es-ES" sz="2400" b="1" dirty="0">
                <a:solidFill>
                  <a:srgbClr val="7030A0"/>
                </a:solidFill>
              </a:rPr>
              <a:t>Capa de </a:t>
            </a:r>
            <a:r>
              <a:rPr lang="es-AR" altLang="es-ES" sz="2400" b="1" dirty="0" smtClean="0">
                <a:solidFill>
                  <a:srgbClr val="7030A0"/>
                </a:solidFill>
              </a:rPr>
              <a:t>caminos</a:t>
            </a:r>
            <a:endParaRPr lang="es-AR" altLang="es-ES" sz="2400" b="1" dirty="0">
              <a:solidFill>
                <a:srgbClr val="7030A0"/>
              </a:solidFill>
            </a:endParaRPr>
          </a:p>
        </p:txBody>
      </p:sp>
      <p:sp>
        <p:nvSpPr>
          <p:cNvPr id="22" name="2 CuadroTexto"/>
          <p:cNvSpPr txBox="1">
            <a:spLocks noChangeArrowheads="1"/>
          </p:cNvSpPr>
          <p:nvPr/>
        </p:nvSpPr>
        <p:spPr bwMode="auto">
          <a:xfrm>
            <a:off x="7273955" y="100010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b="1" dirty="0">
                <a:solidFill>
                  <a:schemeClr val="tx1"/>
                </a:solidFill>
              </a:rPr>
              <a:t>ATRIBUTOS</a:t>
            </a:r>
          </a:p>
        </p:txBody>
      </p:sp>
      <p:sp>
        <p:nvSpPr>
          <p:cNvPr id="23" name="3 CuadroTexto"/>
          <p:cNvSpPr txBox="1">
            <a:spLocks noChangeArrowheads="1"/>
          </p:cNvSpPr>
          <p:nvPr/>
        </p:nvSpPr>
        <p:spPr bwMode="auto">
          <a:xfrm>
            <a:off x="5181600" y="1000108"/>
            <a:ext cx="191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altLang="es-ES" b="1" dirty="0">
                <a:solidFill>
                  <a:schemeClr val="tx1"/>
                </a:solidFill>
              </a:rPr>
              <a:t>METADATOS</a:t>
            </a:r>
          </a:p>
        </p:txBody>
      </p:sp>
      <p:sp>
        <p:nvSpPr>
          <p:cNvPr id="24" name="5 CuadroTexto"/>
          <p:cNvSpPr txBox="1">
            <a:spLocks noChangeArrowheads="1"/>
          </p:cNvSpPr>
          <p:nvPr/>
        </p:nvSpPr>
        <p:spPr bwMode="auto">
          <a:xfrm>
            <a:off x="250825" y="1535735"/>
            <a:ext cx="504190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altLang="es-ES" dirty="0" err="1">
                <a:solidFill>
                  <a:schemeClr val="tx1"/>
                </a:solidFill>
              </a:rPr>
              <a:t>Trackeado</a:t>
            </a:r>
            <a:r>
              <a:rPr lang="es-ES" altLang="es-ES" dirty="0">
                <a:solidFill>
                  <a:schemeClr val="tx1"/>
                </a:solidFill>
              </a:rPr>
              <a:t> con navegador GPS</a:t>
            </a:r>
          </a:p>
          <a:p>
            <a:pPr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</a:rPr>
              <a:t>Jurisdicción </a:t>
            </a:r>
            <a:r>
              <a:rPr lang="es-ES" altLang="es-ES" sz="1400" dirty="0">
                <a:solidFill>
                  <a:schemeClr val="tx1"/>
                </a:solidFill>
              </a:rPr>
              <a:t>(Nacional, Provincial, </a:t>
            </a:r>
            <a:r>
              <a:rPr lang="es-ES" altLang="es-ES" sz="1400" dirty="0" smtClean="0">
                <a:solidFill>
                  <a:schemeClr val="tx1"/>
                </a:solidFill>
              </a:rPr>
              <a:t>Vecinal</a:t>
            </a:r>
            <a:r>
              <a:rPr lang="es-ES" altLang="es-ES" sz="14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</a:rPr>
              <a:t>Faja </a:t>
            </a:r>
            <a:r>
              <a:rPr lang="es-ES" altLang="es-ES" dirty="0" smtClean="0">
                <a:solidFill>
                  <a:schemeClr val="tx1"/>
                </a:solidFill>
              </a:rPr>
              <a:t>2 </a:t>
            </a:r>
            <a:r>
              <a:rPr lang="es-ES" altLang="es-ES" dirty="0">
                <a:solidFill>
                  <a:schemeClr val="tx1"/>
                </a:solidFill>
              </a:rPr>
              <a:t>de Gauss </a:t>
            </a:r>
            <a:r>
              <a:rPr lang="es-ES" altLang="es-ES" dirty="0" err="1" smtClean="0">
                <a:solidFill>
                  <a:schemeClr val="tx1"/>
                </a:solidFill>
              </a:rPr>
              <a:t>Krüger</a:t>
            </a:r>
            <a:endParaRPr lang="es-ES" altLang="es-E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</a:rPr>
              <a:t>Escala </a:t>
            </a:r>
            <a:r>
              <a:rPr lang="es-ES" altLang="es-ES" dirty="0" smtClean="0">
                <a:solidFill>
                  <a:schemeClr val="tx1"/>
                </a:solidFill>
              </a:rPr>
              <a:t>1:25.000</a:t>
            </a:r>
            <a:endParaRPr lang="es-ES" altLang="es-E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altLang="es-ES" dirty="0" smtClean="0">
                <a:solidFill>
                  <a:schemeClr val="tx1"/>
                </a:solidFill>
              </a:rPr>
              <a:t>Relevamiento Febrero de 2016</a:t>
            </a:r>
            <a:endParaRPr lang="es-ES" altLang="es-E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</a:rPr>
              <a:t>Tránsito medio diario anual</a:t>
            </a:r>
          </a:p>
          <a:p>
            <a:pPr>
              <a:lnSpc>
                <a:spcPct val="150000"/>
              </a:lnSpc>
            </a:pPr>
            <a:r>
              <a:rPr lang="es-ES" altLang="es-ES" dirty="0" smtClean="0">
                <a:solidFill>
                  <a:schemeClr val="tx1"/>
                </a:solidFill>
              </a:rPr>
              <a:t>Tipo de superficie </a:t>
            </a:r>
            <a:r>
              <a:rPr lang="es-ES" altLang="es-ES" sz="1400" dirty="0" smtClean="0">
                <a:solidFill>
                  <a:schemeClr val="tx1"/>
                </a:solidFill>
              </a:rPr>
              <a:t>(Pavimentado, Consolidado, Tierra)</a:t>
            </a:r>
            <a:endParaRPr lang="es-ES" altLang="es-E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</a:rPr>
              <a:t>Autor: </a:t>
            </a:r>
            <a:r>
              <a:rPr lang="es-ES" altLang="es-ES" dirty="0" smtClean="0">
                <a:solidFill>
                  <a:schemeClr val="tx1"/>
                </a:solidFill>
              </a:rPr>
              <a:t>Vialidad de la </a:t>
            </a:r>
            <a:r>
              <a:rPr lang="es-ES" altLang="es-ES" dirty="0" smtClean="0">
                <a:solidFill>
                  <a:schemeClr val="tx1"/>
                </a:solidFill>
              </a:rPr>
              <a:t>Provincia</a:t>
            </a:r>
            <a:endParaRPr lang="es-ES" altLang="es-E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</a:rPr>
              <a:t>Ruta Nacional </a:t>
            </a:r>
            <a:r>
              <a:rPr lang="es-ES" altLang="es-ES" dirty="0" smtClean="0"/>
              <a:t>3</a:t>
            </a:r>
            <a:endParaRPr lang="es-ES" altLang="es-ES" dirty="0">
              <a:solidFill>
                <a:schemeClr val="tx1"/>
              </a:solidFill>
            </a:endParaRPr>
          </a:p>
        </p:txBody>
      </p:sp>
      <p:sp>
        <p:nvSpPr>
          <p:cNvPr id="25" name="24 Estrella de 5 puntas"/>
          <p:cNvSpPr/>
          <p:nvPr/>
        </p:nvSpPr>
        <p:spPr bwMode="auto">
          <a:xfrm>
            <a:off x="5940425" y="1623047"/>
            <a:ext cx="287338" cy="288925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6" name="25 Estrella de 5 puntas"/>
          <p:cNvSpPr/>
          <p:nvPr/>
        </p:nvSpPr>
        <p:spPr bwMode="auto">
          <a:xfrm>
            <a:off x="5940425" y="2415210"/>
            <a:ext cx="287338" cy="288925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26 Estrella de 5 puntas"/>
          <p:cNvSpPr/>
          <p:nvPr/>
        </p:nvSpPr>
        <p:spPr bwMode="auto">
          <a:xfrm>
            <a:off x="5940425" y="2847010"/>
            <a:ext cx="287338" cy="288925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8" name="27 Estrella de 5 puntas"/>
          <p:cNvSpPr/>
          <p:nvPr/>
        </p:nvSpPr>
        <p:spPr bwMode="auto">
          <a:xfrm>
            <a:off x="5940425" y="3278810"/>
            <a:ext cx="287338" cy="288925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9" name="28 Estrella de 5 puntas"/>
          <p:cNvSpPr/>
          <p:nvPr/>
        </p:nvSpPr>
        <p:spPr bwMode="auto">
          <a:xfrm>
            <a:off x="5940425" y="4504360"/>
            <a:ext cx="287338" cy="287337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0" name="29 Estrella de 5 puntas"/>
          <p:cNvSpPr/>
          <p:nvPr/>
        </p:nvSpPr>
        <p:spPr bwMode="auto">
          <a:xfrm>
            <a:off x="7812088" y="1983410"/>
            <a:ext cx="288925" cy="287337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1" name="30 Estrella de 5 puntas"/>
          <p:cNvSpPr/>
          <p:nvPr/>
        </p:nvSpPr>
        <p:spPr bwMode="auto">
          <a:xfrm>
            <a:off x="7812088" y="3639172"/>
            <a:ext cx="288925" cy="288925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2" name="31 Estrella de 5 puntas"/>
          <p:cNvSpPr/>
          <p:nvPr/>
        </p:nvSpPr>
        <p:spPr bwMode="auto">
          <a:xfrm>
            <a:off x="7812088" y="4143997"/>
            <a:ext cx="288925" cy="287338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3" name="32 Estrella de 5 puntas"/>
          <p:cNvSpPr/>
          <p:nvPr/>
        </p:nvSpPr>
        <p:spPr bwMode="auto">
          <a:xfrm>
            <a:off x="7812088" y="4926025"/>
            <a:ext cx="288925" cy="288925"/>
          </a:xfrm>
          <a:prstGeom prst="star5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4" name="23 CuadroTexto"/>
          <p:cNvSpPr txBox="1">
            <a:spLocks noChangeArrowheads="1"/>
          </p:cNvSpPr>
          <p:nvPr/>
        </p:nvSpPr>
        <p:spPr bwMode="auto">
          <a:xfrm>
            <a:off x="467545" y="147614"/>
            <a:ext cx="8136706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Metadatos  vs. Atributos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5720" y="1357298"/>
            <a:ext cx="8715436" cy="28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7200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 smtClean="0">
                <a:latin typeface="Calibri" pitchFamily="34" charset="0"/>
              </a:rPr>
              <a:t>OBJETIVOS:</a:t>
            </a:r>
            <a:r>
              <a:rPr lang="es-ES" altLang="es-ES" sz="2000" dirty="0">
                <a:latin typeface="Calibri" pitchFamily="34" charset="0"/>
              </a:rPr>
              <a:t> </a:t>
            </a:r>
            <a:endParaRPr lang="es-ES" altLang="es-ES" sz="2000" dirty="0" smtClean="0">
              <a:latin typeface="Calibri" pitchFamily="34" charset="0"/>
            </a:endParaRPr>
          </a:p>
          <a:p>
            <a:pPr marL="7200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2000" dirty="0" smtClean="0">
              <a:latin typeface="Calibri" pitchFamily="34" charset="0"/>
            </a:endParaRPr>
          </a:p>
          <a:p>
            <a:pPr marL="7200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000" dirty="0" smtClean="0">
              <a:latin typeface="Calibri" pitchFamily="34" charset="0"/>
            </a:endParaRPr>
          </a:p>
          <a:p>
            <a:pPr marL="72000" indent="-285750" defTabSz="91440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s-ES" altLang="es-ES" sz="2000" dirty="0" smtClean="0">
                <a:latin typeface="Calibri" pitchFamily="34" charset="0"/>
              </a:rPr>
              <a:t>Establecer un 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itchFamily="34" charset="0"/>
              </a:rPr>
              <a:t>perfil de metadatos nacional</a:t>
            </a:r>
            <a:r>
              <a:rPr lang="es-ES" altLang="es-ES" sz="2000" dirty="0" smtClean="0">
                <a:latin typeface="Calibri" pitchFamily="34" charset="0"/>
              </a:rPr>
              <a:t> para asegurar que los datos sean debidamente documentados. </a:t>
            </a:r>
          </a:p>
          <a:p>
            <a:pPr marL="72000" indent="-285750" defTabSz="91440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es-ES" altLang="es-ES" sz="2000" dirty="0" smtClean="0">
              <a:latin typeface="Calibri" pitchFamily="34" charset="0"/>
            </a:endParaRPr>
          </a:p>
          <a:p>
            <a:pPr marL="72000" indent="-285750" defTabSz="914400" eaLnBrk="1" hangingPunct="1">
              <a:spcBef>
                <a:spcPct val="0"/>
              </a:spcBef>
              <a:buClrTx/>
              <a:buSzTx/>
            </a:pPr>
            <a:endParaRPr lang="es-ES" altLang="es-ES" sz="1000" dirty="0" smtClean="0">
              <a:latin typeface="Calibri" pitchFamily="34" charset="0"/>
            </a:endParaRPr>
          </a:p>
          <a:p>
            <a:pPr marL="72000" indent="-285750" defTabSz="91440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s-ES" altLang="es-ES" sz="2000" dirty="0" smtClean="0">
                <a:latin typeface="Calibri" pitchFamily="34" charset="0"/>
              </a:rPr>
              <a:t>Implementar un 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itchFamily="34" charset="0"/>
              </a:rPr>
              <a:t>Servicio de Catálogo </a:t>
            </a:r>
            <a:r>
              <a:rPr lang="es-ES" altLang="es-ES" sz="2000" dirty="0" smtClean="0">
                <a:latin typeface="Calibri" pitchFamily="34" charset="0"/>
              </a:rPr>
              <a:t>que brinde los medios necesarios para que los productores de IG puedan 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itchFamily="34" charset="0"/>
              </a:rPr>
              <a:t>publicar</a:t>
            </a:r>
            <a:r>
              <a:rPr lang="es-ES" altLang="es-ES" sz="2000" dirty="0" smtClean="0">
                <a:latin typeface="Calibri" pitchFamily="34" charset="0"/>
              </a:rPr>
              <a:t> información descriptiva de sus productos y los usuarios puedan efectuar </a:t>
            </a:r>
            <a:r>
              <a:rPr lang="es-ES" altLang="es-ES" sz="2000" b="1" dirty="0" smtClean="0">
                <a:solidFill>
                  <a:schemeClr val="tx1"/>
                </a:solidFill>
                <a:latin typeface="Calibri" pitchFamily="34" charset="0"/>
              </a:rPr>
              <a:t>búsquedas</a:t>
            </a:r>
            <a:r>
              <a:rPr lang="es-ES" altLang="es-ES" sz="2000" dirty="0" smtClean="0">
                <a:latin typeface="Calibri" pitchFamily="34" charset="0"/>
              </a:rPr>
              <a:t> de la información deseada.</a:t>
            </a:r>
            <a:endParaRPr lang="es-ES" altLang="es-ES" sz="2000" b="1" dirty="0">
              <a:latin typeface="Calibri" pitchFamily="34" charset="0"/>
            </a:endParaRPr>
          </a:p>
        </p:txBody>
      </p:sp>
      <p:sp>
        <p:nvSpPr>
          <p:cNvPr id="4" name="23 CuadroTexto"/>
          <p:cNvSpPr txBox="1">
            <a:spLocks noChangeArrowheads="1"/>
          </p:cNvSpPr>
          <p:nvPr/>
        </p:nvSpPr>
        <p:spPr bwMode="auto">
          <a:xfrm>
            <a:off x="285720" y="-71462"/>
            <a:ext cx="8497639" cy="93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IDERA: 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de 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Metadatos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3 CuadroTexto"/>
          <p:cNvSpPr txBox="1">
            <a:spLocks noChangeArrowheads="1"/>
          </p:cNvSpPr>
          <p:nvPr/>
        </p:nvSpPr>
        <p:spPr bwMode="auto">
          <a:xfrm>
            <a:off x="285720" y="-71462"/>
            <a:ext cx="8497639" cy="93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IDERA: 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de 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Metadatos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571472" y="1928802"/>
            <a:ext cx="8001056" cy="3429024"/>
            <a:chOff x="642910" y="3286124"/>
            <a:chExt cx="7643866" cy="2714644"/>
          </a:xfrm>
        </p:grpSpPr>
        <p:pic>
          <p:nvPicPr>
            <p:cNvPr id="6" name="Imagen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10" y="3286124"/>
              <a:ext cx="7643866" cy="2714644"/>
            </a:xfrm>
            <a:prstGeom prst="rect">
              <a:avLst/>
            </a:prstGeom>
          </p:spPr>
        </p:pic>
        <p:sp>
          <p:nvSpPr>
            <p:cNvPr id="7" name="Rectángulo redondeado 5"/>
            <p:cNvSpPr/>
            <p:nvPr/>
          </p:nvSpPr>
          <p:spPr>
            <a:xfrm>
              <a:off x="3629834" y="3739300"/>
              <a:ext cx="577149" cy="286189"/>
            </a:xfrm>
            <a:prstGeom prst="round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redondeado 6"/>
            <p:cNvSpPr/>
            <p:nvPr/>
          </p:nvSpPr>
          <p:spPr>
            <a:xfrm>
              <a:off x="1360993" y="3738019"/>
              <a:ext cx="659598" cy="286189"/>
            </a:xfrm>
            <a:prstGeom prst="round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redondeado 7"/>
            <p:cNvSpPr/>
            <p:nvPr/>
          </p:nvSpPr>
          <p:spPr>
            <a:xfrm>
              <a:off x="3629834" y="5130494"/>
              <a:ext cx="577149" cy="286189"/>
            </a:xfrm>
            <a:prstGeom prst="round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redondeado 8"/>
            <p:cNvSpPr/>
            <p:nvPr/>
          </p:nvSpPr>
          <p:spPr>
            <a:xfrm>
              <a:off x="4206982" y="3733519"/>
              <a:ext cx="1771199" cy="286189"/>
            </a:xfrm>
            <a:prstGeom prst="round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redondeado 9"/>
            <p:cNvSpPr/>
            <p:nvPr/>
          </p:nvSpPr>
          <p:spPr>
            <a:xfrm>
              <a:off x="1360993" y="3349018"/>
              <a:ext cx="659598" cy="286189"/>
            </a:xfrm>
            <a:prstGeom prst="round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redondeado 10"/>
            <p:cNvSpPr/>
            <p:nvPr/>
          </p:nvSpPr>
          <p:spPr>
            <a:xfrm>
              <a:off x="3630319" y="3343987"/>
              <a:ext cx="577149" cy="286189"/>
            </a:xfrm>
            <a:prstGeom prst="round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redondeado 11"/>
            <p:cNvSpPr/>
            <p:nvPr/>
          </p:nvSpPr>
          <p:spPr>
            <a:xfrm>
              <a:off x="4207468" y="3331707"/>
              <a:ext cx="1771199" cy="379755"/>
            </a:xfrm>
            <a:prstGeom prst="round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redondeado 12"/>
            <p:cNvSpPr/>
            <p:nvPr/>
          </p:nvSpPr>
          <p:spPr>
            <a:xfrm>
              <a:off x="1321725" y="5129732"/>
              <a:ext cx="698866" cy="354095"/>
            </a:xfrm>
            <a:prstGeom prst="round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redondeado 13"/>
            <p:cNvSpPr/>
            <p:nvPr/>
          </p:nvSpPr>
          <p:spPr>
            <a:xfrm>
              <a:off x="4207468" y="5072365"/>
              <a:ext cx="1771199" cy="379755"/>
            </a:xfrm>
            <a:prstGeom prst="roundRect">
              <a:avLst/>
            </a:prstGeom>
            <a:noFill/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571472" y="1071546"/>
          <a:ext cx="8001055" cy="7994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3766"/>
                <a:gridCol w="313767"/>
                <a:gridCol w="872665"/>
                <a:gridCol w="1071570"/>
                <a:gridCol w="500066"/>
                <a:gridCol w="642942"/>
                <a:gridCol w="1857388"/>
                <a:gridCol w="1043984"/>
                <a:gridCol w="313338"/>
                <a:gridCol w="428628"/>
                <a:gridCol w="642941"/>
              </a:tblGrid>
              <a:tr h="799468"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CLASE</a:t>
                      </a:r>
                      <a:endParaRPr lang="es-AR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NOMBRE DEL ELEMENTO</a:t>
                      </a:r>
                      <a:endParaRPr lang="es-A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ATRIBUTO INTERNACIONAL RELACIONADO</a:t>
                      </a:r>
                      <a:endParaRPr lang="es-A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ORIGEN</a:t>
                      </a:r>
                      <a:endParaRPr lang="es-AR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ORDEN</a:t>
                      </a:r>
                      <a:endParaRPr lang="es-AR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DEFINICION</a:t>
                      </a:r>
                      <a:endParaRPr lang="es-A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EJEMPLOS</a:t>
                      </a:r>
                      <a:endParaRPr lang="es-A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OCURRENCIA</a:t>
                      </a:r>
                      <a:endParaRPr lang="es-AR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TIPO DE DATOS</a:t>
                      </a:r>
                      <a:endParaRPr lang="es-AR" sz="9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900" dirty="0" smtClean="0"/>
                        <a:t>DOMINIO</a:t>
                      </a:r>
                      <a:endParaRPr lang="es-AR" sz="9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0232" y="142852"/>
            <a:ext cx="714376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9350754"/>
              </p:ext>
            </p:extLst>
          </p:nvPr>
        </p:nvGraphicFramePr>
        <p:xfrm>
          <a:off x="7640389" y="3103565"/>
          <a:ext cx="1108075" cy="825501"/>
        </p:xfrm>
        <a:graphic>
          <a:graphicData uri="http://schemas.openxmlformats.org/drawingml/2006/table">
            <a:tbl>
              <a:tblPr/>
              <a:tblGrid>
                <a:gridCol w="1108075"/>
              </a:tblGrid>
              <a:tr h="275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OBLIGATORIO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7" marR="91397" marT="45758" marB="457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75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CONDICIONAL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7" marR="91397" marT="45758" marB="457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2FF"/>
                    </a:solidFill>
                  </a:tcPr>
                </a:tc>
              </a:tr>
              <a:tr h="275167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s-ES" alt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OPCIONAL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397" marR="91397" marT="45758" marB="457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23 CuadroTexto"/>
          <p:cNvSpPr txBox="1">
            <a:spLocks noChangeArrowheads="1"/>
          </p:cNvSpPr>
          <p:nvPr/>
        </p:nvSpPr>
        <p:spPr bwMode="auto">
          <a:xfrm>
            <a:off x="467545" y="169844"/>
            <a:ext cx="8136706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IDERA: Perfil de Metadatos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5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6724518"/>
              </p:ext>
            </p:extLst>
          </p:nvPr>
        </p:nvGraphicFramePr>
        <p:xfrm>
          <a:off x="251520" y="714356"/>
          <a:ext cx="3963290" cy="2683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17"/>
                <a:gridCol w="302583"/>
                <a:gridCol w="3278090"/>
              </a:tblGrid>
              <a:tr h="411301">
                <a:tc>
                  <a:txBody>
                    <a:bodyPr/>
                    <a:lstStyle/>
                    <a:p>
                      <a:pPr marL="7747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</a:endParaRPr>
                    </a:p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CLASE</a:t>
                      </a:r>
                    </a:p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5080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</a:endParaRPr>
                    </a:p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ID</a:t>
                      </a:r>
                    </a:p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5080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NOMBRE DEL ELEMENTO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5080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81">
                <a:tc>
                  <a:txBody>
                    <a:bodyPr/>
                    <a:lstStyle/>
                    <a:p>
                      <a:pPr marL="10541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5080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5080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Titulo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5080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28581">
                <a:tc>
                  <a:txBody>
                    <a:bodyPr/>
                    <a:lstStyle/>
                    <a:p>
                      <a:pPr marL="10541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5080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5080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Fecha de  Referencia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5080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1061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969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2.1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Tipo de Fecha de Referencia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97048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Edición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048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Resumen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97048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Estado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146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981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6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Punto de  Contacto del  Creador del  Dato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02879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9900FF"/>
                          </a:solidFill>
                          <a:effectLst/>
                        </a:rPr>
                        <a:t>  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7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Punto de  Contacto del Conjunto de Metadatos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28581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Frecuencia de Mantenimiento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336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226"/>
          <p:cNvSpPr/>
          <p:nvPr/>
        </p:nvSpPr>
        <p:spPr>
          <a:xfrm rot="5399999">
            <a:off x="4741925" y="3393687"/>
            <a:ext cx="51784" cy="20691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indent="-6350" algn="l">
              <a:lnSpc>
                <a:spcPct val="115000"/>
              </a:lnSpc>
              <a:spcAft>
                <a:spcPts val="0"/>
              </a:spcAft>
            </a:pPr>
            <a:r>
              <a:rPr lang="es-ES" sz="11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ES" sz="11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5745595"/>
              </p:ext>
            </p:extLst>
          </p:nvPr>
        </p:nvGraphicFramePr>
        <p:xfrm>
          <a:off x="251520" y="3286124"/>
          <a:ext cx="3963290" cy="3019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657"/>
                <a:gridCol w="347660"/>
                <a:gridCol w="3267973"/>
              </a:tblGrid>
              <a:tr h="186156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Tema 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692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Palabras  Claves  Descriptivas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5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11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54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Restricciones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5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Tipo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5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13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Escala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5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14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Idioma de los Datos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692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710"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Conjunto de Caracteres de los Datos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5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16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Extensión  Temporal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5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</a:rPr>
                        <a:t>17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Extensión  Geográfica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8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5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9900FF"/>
                          </a:solidFill>
                          <a:effectLst/>
                        </a:rPr>
                        <a:t>A </a:t>
                      </a:r>
                      <a:endParaRPr lang="es-ES" sz="1200" dirty="0">
                        <a:solidFill>
                          <a:srgbClr val="99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18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Descripción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5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00"/>
                          </a:solidFill>
                          <a:effectLst/>
                        </a:rPr>
                        <a:t>B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Proyección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5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00B050"/>
                          </a:solidFill>
                          <a:effectLst/>
                        </a:rPr>
                        <a:t>C 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Enlace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5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B050"/>
                          </a:solidFill>
                          <a:effectLst/>
                        </a:rPr>
                        <a:t>C 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2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Protocolo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95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B050"/>
                          </a:solidFill>
                          <a:effectLst/>
                        </a:rPr>
                        <a:t>C </a:t>
                      </a:r>
                      <a:endParaRPr lang="es-ES" sz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Nombre del  Enlace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5569807"/>
              </p:ext>
            </p:extLst>
          </p:nvPr>
        </p:nvGraphicFramePr>
        <p:xfrm>
          <a:off x="4572000" y="4286256"/>
          <a:ext cx="4028440" cy="1762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880"/>
                <a:gridCol w="388620"/>
                <a:gridCol w="3329940"/>
              </a:tblGrid>
              <a:tr h="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B050"/>
                          </a:solidFill>
                          <a:effectLst/>
                        </a:rPr>
                        <a:t>C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54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effectLst/>
                        </a:rPr>
                        <a:t>Descripción del Enlace 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6858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</a:rPr>
                        <a:t>D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Linaje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302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FF"/>
                          </a:solidFill>
                          <a:effectLst/>
                        </a:rPr>
                        <a:t>E </a:t>
                      </a:r>
                      <a:endParaRPr lang="es-ES" sz="1200" dirty="0"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Id Numérico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302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FF"/>
                          </a:solidFill>
                          <a:effectLst/>
                        </a:rPr>
                        <a:t>E </a:t>
                      </a:r>
                      <a:endParaRPr lang="es-ES" sz="1200" dirty="0"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Identificador del Metadatos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488">
                <a:tc>
                  <a:txBody>
                    <a:bodyPr/>
                    <a:lstStyle/>
                    <a:p>
                      <a:pPr marL="7302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FF00FF"/>
                          </a:solidFill>
                          <a:effectLst/>
                        </a:rPr>
                        <a:t>E </a:t>
                      </a:r>
                      <a:endParaRPr lang="es-ES" sz="1200" dirty="0"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Versión del  Metadatos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7302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FF"/>
                          </a:solidFill>
                          <a:effectLst/>
                        </a:rPr>
                        <a:t>E </a:t>
                      </a:r>
                      <a:endParaRPr lang="es-ES" sz="1200" dirty="0"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D2FF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Idioma del  Metadatos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D2FF"/>
                    </a:solidFill>
                  </a:tcPr>
                </a:tc>
              </a:tr>
              <a:tr h="185824">
                <a:tc>
                  <a:txBody>
                    <a:bodyPr/>
                    <a:lstStyle/>
                    <a:p>
                      <a:pPr marL="7302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FF"/>
                          </a:solidFill>
                          <a:effectLst/>
                        </a:rPr>
                        <a:t>E </a:t>
                      </a:r>
                      <a:endParaRPr lang="es-ES" sz="1200" dirty="0"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D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Conjunto de Caracteres del Metadatos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D2FF"/>
                    </a:solidFill>
                  </a:tcPr>
                </a:tc>
              </a:tr>
              <a:tr h="179915">
                <a:tc>
                  <a:txBody>
                    <a:bodyPr/>
                    <a:lstStyle/>
                    <a:p>
                      <a:pPr marL="7302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FF00FF"/>
                          </a:solidFill>
                          <a:effectLst/>
                        </a:rPr>
                        <a:t>E </a:t>
                      </a:r>
                      <a:endParaRPr lang="es-ES" sz="1200" dirty="0"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 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-6350" algn="l">
                        <a:lnSpc>
                          <a:spcPct val="148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Fecha  Creación del Metadato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50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9" name="CuadroTexto 107"/>
          <p:cNvSpPr txBox="1"/>
          <p:nvPr/>
        </p:nvSpPr>
        <p:spPr>
          <a:xfrm>
            <a:off x="4559873" y="2726478"/>
            <a:ext cx="2941085" cy="14157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n-lt"/>
              </a:rPr>
              <a:t>Clases:</a:t>
            </a:r>
          </a:p>
          <a:p>
            <a:r>
              <a:rPr lang="es-ES" sz="1400" b="1" dirty="0" smtClean="0">
                <a:solidFill>
                  <a:srgbClr val="9900FF"/>
                </a:solidFill>
                <a:latin typeface="+mn-lt"/>
              </a:rPr>
              <a:t>A:</a:t>
            </a:r>
            <a:r>
              <a:rPr lang="es-ES" sz="1400" dirty="0" smtClean="0">
                <a:solidFill>
                  <a:srgbClr val="9900FF"/>
                </a:solidFill>
                <a:latin typeface="+mn-lt"/>
              </a:rPr>
              <a:t> Información </a:t>
            </a:r>
            <a:r>
              <a:rPr lang="es-ES" sz="1400" dirty="0">
                <a:solidFill>
                  <a:srgbClr val="9900FF"/>
                </a:solidFill>
                <a:latin typeface="+mn-lt"/>
              </a:rPr>
              <a:t>de </a:t>
            </a:r>
            <a:r>
              <a:rPr lang="es-ES" sz="1400" dirty="0" smtClean="0">
                <a:solidFill>
                  <a:srgbClr val="9900FF"/>
                </a:solidFill>
                <a:latin typeface="+mn-lt"/>
              </a:rPr>
              <a:t>Identificación</a:t>
            </a:r>
            <a:endParaRPr lang="es-ES" sz="1400" dirty="0">
              <a:solidFill>
                <a:srgbClr val="9900FF"/>
              </a:solidFill>
              <a:latin typeface="+mn-lt"/>
            </a:endParaRPr>
          </a:p>
          <a:p>
            <a:r>
              <a:rPr lang="es-ES" sz="1400" b="1" dirty="0" smtClean="0">
                <a:solidFill>
                  <a:srgbClr val="FF0000"/>
                </a:solidFill>
                <a:latin typeface="+mn-lt"/>
              </a:rPr>
              <a:t>B: </a:t>
            </a:r>
            <a:r>
              <a:rPr lang="es-ES" sz="1400" dirty="0" smtClean="0">
                <a:solidFill>
                  <a:srgbClr val="FF0000"/>
                </a:solidFill>
                <a:latin typeface="+mn-lt"/>
              </a:rPr>
              <a:t>Sistema </a:t>
            </a:r>
            <a:r>
              <a:rPr lang="es-ES" sz="1400" dirty="0">
                <a:solidFill>
                  <a:srgbClr val="FF0000"/>
                </a:solidFill>
                <a:latin typeface="+mn-lt"/>
              </a:rPr>
              <a:t>de Referencia </a:t>
            </a:r>
            <a:r>
              <a:rPr lang="es-ES" sz="1400" dirty="0" smtClean="0">
                <a:solidFill>
                  <a:srgbClr val="FF0000"/>
                </a:solidFill>
                <a:latin typeface="+mn-lt"/>
              </a:rPr>
              <a:t>Espacial</a:t>
            </a:r>
            <a:endParaRPr lang="es-ES" sz="1400" dirty="0">
              <a:solidFill>
                <a:srgbClr val="FF0000"/>
              </a:solidFill>
              <a:latin typeface="+mn-lt"/>
            </a:endParaRPr>
          </a:p>
          <a:p>
            <a:r>
              <a:rPr lang="es-ES" sz="1400" b="1" dirty="0" smtClean="0">
                <a:solidFill>
                  <a:srgbClr val="00B050"/>
                </a:solidFill>
                <a:latin typeface="+mn-lt"/>
              </a:rPr>
              <a:t>C: </a:t>
            </a:r>
            <a:r>
              <a:rPr lang="es-ES" sz="1400" dirty="0" smtClean="0">
                <a:solidFill>
                  <a:srgbClr val="00B050"/>
                </a:solidFill>
                <a:latin typeface="+mn-lt"/>
              </a:rPr>
              <a:t>Información </a:t>
            </a:r>
            <a:r>
              <a:rPr lang="es-ES" sz="1400" dirty="0">
                <a:solidFill>
                  <a:srgbClr val="00B050"/>
                </a:solidFill>
                <a:latin typeface="+mn-lt"/>
              </a:rPr>
              <a:t>de </a:t>
            </a:r>
            <a:r>
              <a:rPr lang="es-ES" sz="1400" dirty="0" smtClean="0">
                <a:solidFill>
                  <a:srgbClr val="00B050"/>
                </a:solidFill>
                <a:latin typeface="+mn-lt"/>
              </a:rPr>
              <a:t>Distribución</a:t>
            </a:r>
            <a:endParaRPr lang="es-ES" sz="1400" dirty="0">
              <a:solidFill>
                <a:srgbClr val="00B050"/>
              </a:solidFill>
              <a:latin typeface="+mn-lt"/>
            </a:endParaRPr>
          </a:p>
          <a:p>
            <a:r>
              <a:rPr lang="es-ES" sz="1400" b="1" dirty="0" smtClean="0">
                <a:solidFill>
                  <a:schemeClr val="tx2"/>
                </a:solidFill>
                <a:latin typeface="+mn-lt"/>
              </a:rPr>
              <a:t>D: </a:t>
            </a:r>
            <a:r>
              <a:rPr lang="es-ES" sz="1400" dirty="0" smtClean="0">
                <a:solidFill>
                  <a:schemeClr val="tx2"/>
                </a:solidFill>
                <a:latin typeface="+mn-lt"/>
              </a:rPr>
              <a:t>Información </a:t>
            </a:r>
            <a:r>
              <a:rPr lang="es-ES" sz="1400" dirty="0">
                <a:solidFill>
                  <a:schemeClr val="tx2"/>
                </a:solidFill>
                <a:latin typeface="+mn-lt"/>
              </a:rPr>
              <a:t>de Calidad de </a:t>
            </a:r>
            <a:r>
              <a:rPr lang="es-ES" sz="1400" dirty="0" smtClean="0">
                <a:solidFill>
                  <a:schemeClr val="tx2"/>
                </a:solidFill>
                <a:latin typeface="+mn-lt"/>
              </a:rPr>
              <a:t>Datos </a:t>
            </a:r>
            <a:endParaRPr lang="es-ES" sz="1400" dirty="0">
              <a:solidFill>
                <a:schemeClr val="tx2"/>
              </a:solidFill>
              <a:latin typeface="+mn-lt"/>
            </a:endParaRPr>
          </a:p>
          <a:p>
            <a:r>
              <a:rPr lang="es-ES" sz="1400" b="1" dirty="0" smtClean="0">
                <a:solidFill>
                  <a:srgbClr val="FF00FF"/>
                </a:solidFill>
                <a:latin typeface="+mn-lt"/>
              </a:rPr>
              <a:t>E: </a:t>
            </a:r>
            <a:r>
              <a:rPr lang="es-ES" sz="1400" dirty="0" smtClean="0">
                <a:solidFill>
                  <a:srgbClr val="FF00FF"/>
                </a:solidFill>
                <a:latin typeface="+mn-lt"/>
              </a:rPr>
              <a:t>Información </a:t>
            </a:r>
            <a:r>
              <a:rPr lang="es-ES" sz="1400" dirty="0">
                <a:solidFill>
                  <a:srgbClr val="FF00FF"/>
                </a:solidFill>
                <a:latin typeface="+mn-lt"/>
              </a:rPr>
              <a:t>de </a:t>
            </a:r>
            <a:r>
              <a:rPr lang="es-ES" sz="1400" dirty="0" smtClean="0">
                <a:solidFill>
                  <a:srgbClr val="FF00FF"/>
                </a:solidFill>
                <a:latin typeface="+mn-lt"/>
              </a:rPr>
              <a:t>Metadatos</a:t>
            </a:r>
            <a:endParaRPr lang="es-ES" sz="1400" dirty="0">
              <a:latin typeface="+mn-lt"/>
            </a:endParaRPr>
          </a:p>
        </p:txBody>
      </p:sp>
      <p:sp>
        <p:nvSpPr>
          <p:cNvPr id="15" name="CuadroTexto 92"/>
          <p:cNvSpPr txBox="1"/>
          <p:nvPr/>
        </p:nvSpPr>
        <p:spPr>
          <a:xfrm>
            <a:off x="7557576" y="278605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Tipo:</a:t>
            </a:r>
            <a:endParaRPr lang="es-ES" sz="1600" dirty="0">
              <a:latin typeface="+mn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429124" y="7857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/>
              <a:t>El </a:t>
            </a:r>
            <a:r>
              <a:rPr lang="es-AR" b="1" dirty="0" smtClean="0"/>
              <a:t>PMIDERA</a:t>
            </a:r>
            <a:r>
              <a:rPr lang="es-AR" dirty="0" smtClean="0"/>
              <a:t> es un estándar implementado para la descripción, documentación y catalogación de recursos de información utilizada en IDERA, y recomendado para su utilización en otros ámbitos públicos y privados de la Argentina.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279" y="2500306"/>
            <a:ext cx="2795961" cy="32147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3736" y="2970651"/>
            <a:ext cx="2297024" cy="28158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214686"/>
            <a:ext cx="1989144" cy="25950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179512" y="1285860"/>
            <a:ext cx="3381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atin typeface="+mn-lt"/>
              </a:rPr>
              <a:t>http://www.idera.gob.ar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1428728" y="1785926"/>
            <a:ext cx="446273" cy="69792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9"/>
          <p:cNvSpPr/>
          <p:nvPr/>
        </p:nvSpPr>
        <p:spPr>
          <a:xfrm rot="16353377">
            <a:off x="3294185" y="3948952"/>
            <a:ext cx="209729" cy="33661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10"/>
          <p:cNvSpPr/>
          <p:nvPr/>
        </p:nvSpPr>
        <p:spPr>
          <a:xfrm rot="16353377">
            <a:off x="6223143" y="4494121"/>
            <a:ext cx="209729" cy="33661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11"/>
          <p:cNvSpPr/>
          <p:nvPr/>
        </p:nvSpPr>
        <p:spPr>
          <a:xfrm>
            <a:off x="785786" y="2736009"/>
            <a:ext cx="504056" cy="192925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2"/>
          <p:cNvSpPr/>
          <p:nvPr/>
        </p:nvSpPr>
        <p:spPr>
          <a:xfrm>
            <a:off x="781796" y="3357562"/>
            <a:ext cx="504056" cy="192925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3"/>
          <p:cNvSpPr/>
          <p:nvPr/>
        </p:nvSpPr>
        <p:spPr>
          <a:xfrm>
            <a:off x="3714744" y="5498992"/>
            <a:ext cx="1144896" cy="216024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23 CuadroTexto"/>
          <p:cNvSpPr txBox="1">
            <a:spLocks noChangeArrowheads="1"/>
          </p:cNvSpPr>
          <p:nvPr/>
        </p:nvSpPr>
        <p:spPr bwMode="auto">
          <a:xfrm>
            <a:off x="285720" y="-71462"/>
            <a:ext cx="8497639" cy="93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IDERA: 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de </a:t>
            </a:r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Metadatos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0232" y="142852"/>
            <a:ext cx="714376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CatMDEd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78799"/>
            <a:ext cx="4319240" cy="3121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6809" y="4166250"/>
            <a:ext cx="388912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Times New Roman" pitchFamily="18" charset="0"/>
              <a:buChar char="•"/>
            </a:pPr>
            <a:r>
              <a:rPr lang="es-AR" altLang="es-ES" sz="2000" dirty="0" err="1" smtClean="0">
                <a:solidFill>
                  <a:schemeClr val="tx1"/>
                </a:solidFill>
                <a:latin typeface="+mn-lt"/>
              </a:rPr>
              <a:t>ArcGIS</a:t>
            </a:r>
            <a:r>
              <a:rPr lang="es-AR" alt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AR" altLang="es-ES" sz="2000" dirty="0">
                <a:solidFill>
                  <a:schemeClr val="tx1"/>
                </a:solidFill>
                <a:latin typeface="+mn-lt"/>
              </a:rPr>
              <a:t>/ </a:t>
            </a:r>
            <a:r>
              <a:rPr lang="es-AR" altLang="es-ES" sz="2000" dirty="0" err="1">
                <a:solidFill>
                  <a:schemeClr val="tx1"/>
                </a:solidFill>
                <a:latin typeface="+mn-lt"/>
              </a:rPr>
              <a:t>ArcCatalog</a:t>
            </a:r>
            <a:endParaRPr lang="es-AR" altLang="es-ES" sz="20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Times New Roman" pitchFamily="18" charset="0"/>
              <a:buChar char="•"/>
            </a:pPr>
            <a:r>
              <a:rPr lang="es-AR" altLang="es-ES" sz="2000" dirty="0">
                <a:solidFill>
                  <a:schemeClr val="tx1"/>
                </a:solidFill>
                <a:latin typeface="+mn-lt"/>
              </a:rPr>
              <a:t>Complementos de </a:t>
            </a:r>
            <a:r>
              <a:rPr lang="es-AR" altLang="es-ES" sz="2000" dirty="0" err="1">
                <a:solidFill>
                  <a:schemeClr val="tx1"/>
                </a:solidFill>
                <a:latin typeface="+mn-lt"/>
              </a:rPr>
              <a:t>gvSIG</a:t>
            </a:r>
            <a:r>
              <a:rPr lang="es-AR" altLang="es-ES" sz="2000" dirty="0" smtClean="0">
                <a:solidFill>
                  <a:schemeClr val="tx1"/>
                </a:solidFill>
                <a:latin typeface="+mn-lt"/>
              </a:rPr>
              <a:t>, QGIS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Times New Roman" pitchFamily="18" charset="0"/>
              <a:buChar char="•"/>
            </a:pPr>
            <a:r>
              <a:rPr lang="es-AR" altLang="es-ES" sz="2000" dirty="0" err="1" smtClean="0">
                <a:solidFill>
                  <a:prstClr val="black"/>
                </a:solidFill>
                <a:latin typeface="Calibri"/>
              </a:rPr>
              <a:t>GeoNetwork</a:t>
            </a:r>
            <a:endParaRPr lang="es-AR" altLang="es-E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094" y="3335138"/>
            <a:ext cx="3457178" cy="26656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6494"/>
            <a:ext cx="2339975" cy="37255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3 CuadroTexto"/>
          <p:cNvSpPr txBox="1">
            <a:spLocks noChangeArrowheads="1"/>
          </p:cNvSpPr>
          <p:nvPr/>
        </p:nvSpPr>
        <p:spPr bwMode="auto">
          <a:xfrm>
            <a:off x="467545" y="98406"/>
            <a:ext cx="8136706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IDERA: Generación de Metadatos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773264"/>
            <a:ext cx="1584176" cy="11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CuadroTexto"/>
          <p:cNvSpPr txBox="1">
            <a:spLocks noChangeArrowheads="1"/>
          </p:cNvSpPr>
          <p:nvPr/>
        </p:nvSpPr>
        <p:spPr bwMode="auto">
          <a:xfrm>
            <a:off x="467545" y="214290"/>
            <a:ext cx="8136706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IDERA: Catálogo de Metadatos</a:t>
            </a:r>
            <a:endParaRPr 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8178"/>
            <a:ext cx="4402137" cy="3130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137" r="1521" b="13046"/>
          <a:stretch>
            <a:fillRect/>
          </a:stretch>
        </p:blipFill>
        <p:spPr bwMode="auto">
          <a:xfrm>
            <a:off x="63500" y="1428778"/>
            <a:ext cx="3457575" cy="15367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6" t="8583" b="6383"/>
          <a:stretch>
            <a:fillRect/>
          </a:stretch>
        </p:blipFill>
        <p:spPr bwMode="auto">
          <a:xfrm>
            <a:off x="935038" y="2265390"/>
            <a:ext cx="3348037" cy="1612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15" t="8054" r="13162" b="5853"/>
          <a:stretch>
            <a:fillRect/>
          </a:stretch>
        </p:blipFill>
        <p:spPr bwMode="auto">
          <a:xfrm>
            <a:off x="147638" y="3525865"/>
            <a:ext cx="2522537" cy="1638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50" t="8112" r="15627" b="19295"/>
          <a:stretch>
            <a:fillRect/>
          </a:stretch>
        </p:blipFill>
        <p:spPr bwMode="auto">
          <a:xfrm>
            <a:off x="1792288" y="3922728"/>
            <a:ext cx="2511425" cy="16494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grpSp>
        <p:nvGrpSpPr>
          <p:cNvPr id="8" name="7 Grupo"/>
          <p:cNvGrpSpPr>
            <a:grpSpLocks/>
          </p:cNvGrpSpPr>
          <p:nvPr/>
        </p:nvGrpSpPr>
        <p:grpSpPr bwMode="auto">
          <a:xfrm>
            <a:off x="1409700" y="1708178"/>
            <a:ext cx="7631113" cy="3249612"/>
            <a:chOff x="1409072" y="1763624"/>
            <a:chExt cx="7631071" cy="3249552"/>
          </a:xfrm>
        </p:grpSpPr>
        <p:cxnSp>
          <p:nvCxnSpPr>
            <p:cNvPr id="9" name="4 Conector recto de flecha"/>
            <p:cNvCxnSpPr>
              <a:cxnSpLocks noChangeShapeType="1"/>
            </p:cNvCxnSpPr>
            <p:nvPr/>
          </p:nvCxnSpPr>
          <p:spPr bwMode="auto">
            <a:xfrm>
              <a:off x="3275856" y="1763624"/>
              <a:ext cx="2736304" cy="1017304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6 Conector recto de flecha"/>
            <p:cNvCxnSpPr>
              <a:cxnSpLocks noChangeShapeType="1"/>
            </p:cNvCxnSpPr>
            <p:nvPr/>
          </p:nvCxnSpPr>
          <p:spPr bwMode="auto">
            <a:xfrm flipV="1">
              <a:off x="3521703" y="3021121"/>
              <a:ext cx="2418449" cy="105997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8 Conector recto de flecha"/>
            <p:cNvCxnSpPr>
              <a:cxnSpLocks noChangeShapeType="1"/>
            </p:cNvCxnSpPr>
            <p:nvPr/>
          </p:nvCxnSpPr>
          <p:spPr bwMode="auto">
            <a:xfrm flipV="1">
              <a:off x="1409072" y="3329029"/>
              <a:ext cx="4531080" cy="820051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10 Conector recto de flecha"/>
            <p:cNvCxnSpPr>
              <a:cxnSpLocks noChangeShapeType="1"/>
            </p:cNvCxnSpPr>
            <p:nvPr/>
          </p:nvCxnSpPr>
          <p:spPr bwMode="auto">
            <a:xfrm flipV="1">
              <a:off x="3275856" y="3581517"/>
              <a:ext cx="2664296" cy="1431659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11 CuadroTexto"/>
            <p:cNvSpPr txBox="1">
              <a:spLocks noChangeArrowheads="1"/>
            </p:cNvSpPr>
            <p:nvPr/>
          </p:nvSpPr>
          <p:spPr bwMode="auto">
            <a:xfrm>
              <a:off x="6231831" y="2903182"/>
              <a:ext cx="28083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ES" altLang="es-ES" b="1" dirty="0" err="1">
                  <a:solidFill>
                    <a:srgbClr val="FF0000"/>
                  </a:solidFill>
                </a:rPr>
                <a:t>Harvesting</a:t>
              </a:r>
              <a:endParaRPr lang="es-ES" altLang="es-ES" b="1" dirty="0">
                <a:solidFill>
                  <a:srgbClr val="FF0000"/>
                </a:solidFill>
              </a:endParaRPr>
            </a:p>
            <a:p>
              <a:r>
                <a:rPr lang="es-ES" altLang="es-ES" b="1" dirty="0">
                  <a:solidFill>
                    <a:srgbClr val="FF0000"/>
                  </a:solidFill>
                </a:rPr>
                <a:t>Cosecha de metadatos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3164941" y="4383398"/>
            <a:ext cx="4698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altLang="es-ES" sz="2400" dirty="0">
                <a:solidFill>
                  <a:schemeClr val="tx1"/>
                </a:solidFill>
                <a:latin typeface="+mn-lt"/>
              </a:rPr>
              <a:t>Coordinador: Ariel </a:t>
            </a:r>
            <a:r>
              <a:rPr lang="es-ES" altLang="es-ES" sz="2400" dirty="0" err="1">
                <a:solidFill>
                  <a:schemeClr val="tx1"/>
                </a:solidFill>
                <a:latin typeface="+mn-lt"/>
              </a:rPr>
              <a:t>Anthieri</a:t>
            </a:r>
            <a:r>
              <a:rPr lang="es-ES" altLang="es-ES" sz="2400" dirty="0">
                <a:solidFill>
                  <a:schemeClr val="tx1"/>
                </a:solidFill>
                <a:latin typeface="+mn-lt"/>
              </a:rPr>
              <a:t> (CONAE)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3164941" y="4824723"/>
            <a:ext cx="5079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altLang="es-ES" sz="2400" dirty="0">
                <a:solidFill>
                  <a:schemeClr val="tx1"/>
                </a:solidFill>
                <a:latin typeface="+mn-lt"/>
              </a:rPr>
              <a:t>coordinacion_metadatos@idera.gob.ar</a:t>
            </a:r>
          </a:p>
        </p:txBody>
      </p:sp>
      <p:pic>
        <p:nvPicPr>
          <p:cNvPr id="4" name="Picture 2" descr="http://www.idera.gob.ar/images/stories/generales/GruposTrabajo/GT_Metadatos_8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987" y="2518177"/>
            <a:ext cx="6314851" cy="118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3 CuadroTexto"/>
          <p:cNvSpPr txBox="1">
            <a:spLocks noChangeArrowheads="1"/>
          </p:cNvSpPr>
          <p:nvPr/>
        </p:nvSpPr>
        <p:spPr bwMode="auto">
          <a:xfrm>
            <a:off x="395536" y="500042"/>
            <a:ext cx="8497639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IDERA: </a:t>
            </a:r>
          </a:p>
          <a:p>
            <a:pPr algn="ctr" eaLnBrk="0" hangingPunct="0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trabajo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Metadatos</a:t>
            </a:r>
            <a:endParaRPr lang="es-ES" sz="4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CuadroTexto"/>
          <p:cNvSpPr txBox="1">
            <a:spLocks noChangeArrowheads="1"/>
          </p:cNvSpPr>
          <p:nvPr/>
        </p:nvSpPr>
        <p:spPr bwMode="auto">
          <a:xfrm>
            <a:off x="578698" y="1643050"/>
            <a:ext cx="8136706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s-ES" sz="3600" b="1" dirty="0" smtClean="0">
                <a:latin typeface="+mn-lt"/>
              </a:rPr>
              <a:t>Muchas gracias!</a:t>
            </a:r>
            <a:endParaRPr lang="es-E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964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5092729" y="3656483"/>
            <a:ext cx="3551237" cy="2376020"/>
            <a:chOff x="4630738" y="3656483"/>
            <a:chExt cx="3551237" cy="2376020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4630738" y="3857628"/>
              <a:ext cx="3500437" cy="21748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808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600">
                <a:solidFill>
                  <a:schemeClr val="tx1"/>
                </a:solidFill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210175" y="4016846"/>
              <a:ext cx="874713" cy="4381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600" i="1">
                  <a:solidFill>
                    <a:schemeClr val="tx1"/>
                  </a:solidFill>
                </a:rPr>
                <a:t>Título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927600" y="4620096"/>
              <a:ext cx="1466850" cy="7000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600" i="1" dirty="0">
                  <a:solidFill>
                    <a:schemeClr val="tx1"/>
                  </a:solidFill>
                </a:rPr>
                <a:t>Sistema de Referencia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623050" y="4254971"/>
              <a:ext cx="874713" cy="4381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600" i="1">
                  <a:solidFill>
                    <a:schemeClr val="tx1"/>
                  </a:solidFill>
                </a:rPr>
                <a:t>Autor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069013" y="3656483"/>
              <a:ext cx="2112962" cy="336550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>
              <a:prstShdw prst="shdw17" dist="17961" dir="2700000">
                <a:srgbClr val="99995C"/>
              </a:prst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600">
                  <a:solidFill>
                    <a:schemeClr val="tx1"/>
                  </a:solidFill>
                </a:rPr>
                <a:t>Metadatos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060950" y="5507508"/>
              <a:ext cx="1090613" cy="4381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600" i="1">
                  <a:solidFill>
                    <a:schemeClr val="tx1"/>
                  </a:solidFill>
                </a:rPr>
                <a:t>Formato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623050" y="5494808"/>
              <a:ext cx="1157288" cy="4381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600" i="1">
                  <a:solidFill>
                    <a:schemeClr val="tx1"/>
                  </a:solidFill>
                </a:rPr>
                <a:t>Fecha</a:t>
              </a:r>
            </a:p>
          </p:txBody>
        </p:sp>
      </p:grp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213225" y="4648671"/>
            <a:ext cx="715965" cy="6715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00"/>
          </a:solidFill>
          <a:ln w="28575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600">
              <a:solidFill>
                <a:schemeClr val="tx1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44484" y="3656483"/>
            <a:ext cx="3656012" cy="2376020"/>
            <a:chOff x="684213" y="3656483"/>
            <a:chExt cx="3656012" cy="237602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827088" y="3857628"/>
              <a:ext cx="3513137" cy="21748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808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600">
                <a:solidFill>
                  <a:schemeClr val="tx1"/>
                </a:solidFill>
              </a:endParaRPr>
            </a:p>
          </p:txBody>
        </p:sp>
        <p:pic>
          <p:nvPicPr>
            <p:cNvPr id="7" name="Picture 7" descr="mundoblanc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25" y="4229571"/>
              <a:ext cx="1116013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84213" y="3656483"/>
              <a:ext cx="2112962" cy="336550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>
              <a:noFill/>
            </a:ln>
            <a:effectLst>
              <a:prstShdw prst="shdw17" dist="17961" dir="2700000">
                <a:srgbClr val="99995C"/>
              </a:prst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800"/>
                </a:spcBef>
                <a:defRPr sz="32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spcBef>
                  <a:spcPts val="700"/>
                </a:spcBef>
                <a:defRPr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eaLnBrk="0" hangingPunct="0">
                <a:spcBef>
                  <a:spcPts val="600"/>
                </a:spcBef>
                <a:defRPr sz="2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eaLnBrk="0" hangingPunct="0">
                <a:spcBef>
                  <a:spcPts val="500"/>
                </a:spcBef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600" dirty="0">
                  <a:solidFill>
                    <a:schemeClr val="tx1"/>
                  </a:solidFill>
                </a:rPr>
                <a:t>Recursos</a:t>
              </a:r>
            </a:p>
          </p:txBody>
        </p:sp>
        <p:pic>
          <p:nvPicPr>
            <p:cNvPr id="13" name="Picture 13" descr="mdt_madeira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5220171"/>
              <a:ext cx="1511300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satelit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4088283"/>
              <a:ext cx="1011238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2" descr="orcadas+del+su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4809008"/>
              <a:ext cx="1296987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748374" y="285728"/>
            <a:ext cx="5681146" cy="62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488"/>
              </a:spcBef>
              <a:buClrTx/>
              <a:buFontTx/>
              <a:buNone/>
            </a:pPr>
            <a:r>
              <a:rPr lang="es-AR" altLang="es-E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Metadatos: Definiciones</a:t>
            </a:r>
            <a:endParaRPr lang="es-AR" alt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" name="Picture 2" descr="http://farm5.static.flickr.com/4037/4439164548_7bea7877e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67"/>
          <a:stretch/>
        </p:blipFill>
        <p:spPr bwMode="auto">
          <a:xfrm>
            <a:off x="3347865" y="1000108"/>
            <a:ext cx="5010349" cy="12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14346" y="1857364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Char char="ü"/>
            </a:pPr>
            <a:r>
              <a:rPr lang="es-ES" alt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sobre los </a:t>
            </a:r>
            <a:r>
              <a:rPr lang="es-ES" alt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</a:p>
          <a:p>
            <a:pPr marL="0" lvl="1">
              <a:buFont typeface="Wingdings" pitchFamily="2" charset="2"/>
              <a:buChar char="ü"/>
            </a:pPr>
            <a:r>
              <a:rPr lang="es-E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Describen la información que lleva asociada un recurso de IG.</a:t>
            </a:r>
          </a:p>
          <a:p>
            <a:pPr marL="0" lvl="1">
              <a:buFont typeface="Wingdings" pitchFamily="2" charset="2"/>
              <a:buChar char="ü"/>
            </a:pPr>
            <a:r>
              <a:rPr lang="es-E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Constituyen </a:t>
            </a:r>
            <a:r>
              <a:rPr lang="es-ES" alt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uno </a:t>
            </a:r>
            <a:r>
              <a:rPr lang="es-E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los </a:t>
            </a:r>
            <a:r>
              <a:rPr lang="es-ES" alt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componentes centrales de las </a:t>
            </a:r>
            <a:r>
              <a:rPr lang="es-E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IDE porque posibilitan consultar</a:t>
            </a:r>
            <a:r>
              <a:rPr lang="es-ES" alt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evaluar, comparar, acceder y utilizar la </a:t>
            </a:r>
            <a:r>
              <a:rPr lang="es-ES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IG disponible.</a:t>
            </a: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85918" y="285728"/>
            <a:ext cx="5681146" cy="62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488"/>
              </a:spcBef>
              <a:buClrTx/>
              <a:buFontTx/>
              <a:buNone/>
            </a:pPr>
            <a:r>
              <a:rPr lang="es-AR" altLang="es-E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Metadatos: Objetivos</a:t>
            </a:r>
            <a:endParaRPr lang="es-AR" alt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5972" y="1285860"/>
            <a:ext cx="8353746" cy="431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90600" indent="-53340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eaLnBrk="1" hangingPunct="1">
              <a:spcBef>
                <a:spcPts val="0"/>
              </a:spcBef>
            </a:pP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S" altLang="es-E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BUSQUEDA: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Saber qué datos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existen, en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función de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las características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específicas que el usuario demanda.</a:t>
            </a:r>
          </a:p>
          <a:p>
            <a:pPr marL="0" eaLnBrk="1" hangingPunct="1">
              <a:spcBef>
                <a:spcPts val="0"/>
              </a:spcBef>
            </a:pPr>
            <a:endParaRPr lang="es-ES" alt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S" altLang="es-E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ELECCION: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Poder comparar distintos conjuntos de datos entre </a:t>
            </a:r>
            <a:endParaRPr lang="es-ES" altLang="es-E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sí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, de modo que se pueda seleccionar cuáles cumplen los requerimientos del usuario según el propósito perseguido.</a:t>
            </a:r>
          </a:p>
          <a:p>
            <a:pPr marL="0" eaLnBrk="1" hangingPunct="1">
              <a:spcBef>
                <a:spcPts val="0"/>
              </a:spcBef>
            </a:pPr>
            <a:endParaRPr lang="es-ES" alt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S" altLang="es-E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UTILIZACION: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Describir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características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técnicas </a:t>
            </a: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de los datos para permitir su 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utilización plena.</a:t>
            </a:r>
            <a:endParaRPr lang="es-ES" alt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</a:pPr>
            <a:endParaRPr lang="es-ES" alt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es-ES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s-ES" altLang="es-ES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INTEROPERABILIDAD</a:t>
            </a:r>
            <a:r>
              <a:rPr lang="es-ES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F</a:t>
            </a:r>
            <a:r>
              <a:rPr lang="es-ES_tradnl" altLang="es-E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acilitar</a:t>
            </a:r>
            <a:r>
              <a:rPr lang="es-ES_tradnl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el uso e intercambio de IG a través </a:t>
            </a:r>
            <a:r>
              <a:rPr lang="es-ES_tradnl" alt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_tradnl" alt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Internet.    </a:t>
            </a:r>
            <a:endParaRPr lang="es-ES" altLang="es-E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42852"/>
            <a:ext cx="914400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06" y="1071546"/>
            <a:ext cx="9144064" cy="53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990600" indent="-53340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algn="ctr"/>
            <a:r>
              <a:rPr lang="es-ES" sz="2400" dirty="0" smtClean="0">
                <a:solidFill>
                  <a:srgbClr val="FF0066"/>
                </a:solidFill>
                <a:latin typeface="+mn-lt"/>
              </a:rPr>
              <a:t>Constituyen una </a:t>
            </a:r>
            <a:r>
              <a:rPr lang="es-ES" sz="2400" dirty="0">
                <a:solidFill>
                  <a:srgbClr val="FF0066"/>
                </a:solidFill>
                <a:latin typeface="+mn-lt"/>
              </a:rPr>
              <a:t>herramienta fundamental para la </a:t>
            </a:r>
            <a:r>
              <a:rPr lang="es-ES" sz="2400" dirty="0" smtClean="0">
                <a:solidFill>
                  <a:srgbClr val="FF0066"/>
                </a:solidFill>
                <a:latin typeface="+mn-lt"/>
              </a:rPr>
              <a:t>difusión </a:t>
            </a:r>
            <a:r>
              <a:rPr lang="es-ES" sz="2400" dirty="0">
                <a:solidFill>
                  <a:srgbClr val="FF0066"/>
                </a:solidFill>
                <a:latin typeface="+mn-lt"/>
              </a:rPr>
              <a:t>de </a:t>
            </a:r>
            <a:r>
              <a:rPr lang="es-ES" sz="2400" dirty="0" smtClean="0">
                <a:solidFill>
                  <a:srgbClr val="FF0066"/>
                </a:solidFill>
                <a:latin typeface="+mn-lt"/>
              </a:rPr>
              <a:t>IG, respondiendo a las inquietudes </a:t>
            </a:r>
            <a:r>
              <a:rPr lang="es-ES" sz="2400" dirty="0">
                <a:solidFill>
                  <a:srgbClr val="FF0066"/>
                </a:solidFill>
                <a:latin typeface="+mn-lt"/>
              </a:rPr>
              <a:t>que presentan los </a:t>
            </a:r>
            <a:r>
              <a:rPr lang="es-ES" sz="2400" dirty="0" smtClean="0">
                <a:solidFill>
                  <a:srgbClr val="FF0066"/>
                </a:solidFill>
                <a:latin typeface="+mn-lt"/>
              </a:rPr>
              <a:t>usuarios:</a:t>
            </a:r>
          </a:p>
          <a:p>
            <a:pPr>
              <a:spcBef>
                <a:spcPts val="1800"/>
              </a:spcBef>
            </a:pPr>
            <a:endParaRPr lang="es-ES" sz="1100" dirty="0" smtClean="0"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s-ES" sz="2000" dirty="0" smtClean="0">
                <a:latin typeface="+mn-lt"/>
              </a:rPr>
              <a:t>• ¿Qué datos están </a:t>
            </a:r>
            <a:r>
              <a:rPr lang="es-ES" sz="2000" dirty="0">
                <a:solidFill>
                  <a:srgbClr val="9900FF"/>
                </a:solidFill>
                <a:latin typeface="+mn-lt"/>
              </a:rPr>
              <a:t>disponibles</a:t>
            </a:r>
            <a:r>
              <a:rPr lang="es-ES" sz="2000" dirty="0" smtClean="0">
                <a:latin typeface="+mn-lt"/>
              </a:rPr>
              <a:t>?       • </a:t>
            </a:r>
            <a:r>
              <a:rPr lang="es-ES" sz="2000" dirty="0">
                <a:latin typeface="+mn-lt"/>
              </a:rPr>
              <a:t>¿Están </a:t>
            </a:r>
            <a:r>
              <a:rPr lang="es-ES" sz="2000" dirty="0">
                <a:solidFill>
                  <a:srgbClr val="9900FF"/>
                </a:solidFill>
                <a:latin typeface="+mn-lt"/>
              </a:rPr>
              <a:t>completos</a:t>
            </a:r>
            <a:r>
              <a:rPr lang="es-ES" sz="2000" dirty="0">
                <a:latin typeface="+mn-lt"/>
              </a:rPr>
              <a:t> los datos</a:t>
            </a:r>
            <a:r>
              <a:rPr lang="es-ES" sz="2000" dirty="0" smtClean="0">
                <a:latin typeface="+mn-lt"/>
              </a:rPr>
              <a:t>? </a:t>
            </a:r>
          </a:p>
          <a:p>
            <a:pPr>
              <a:spcBef>
                <a:spcPts val="1800"/>
              </a:spcBef>
            </a:pPr>
            <a:r>
              <a:rPr lang="es-ES" sz="2000" dirty="0" smtClean="0">
                <a:latin typeface="+mn-lt"/>
              </a:rPr>
              <a:t>• </a:t>
            </a:r>
            <a:r>
              <a:rPr lang="es-ES" sz="2000" dirty="0">
                <a:latin typeface="+mn-lt"/>
              </a:rPr>
              <a:t>¿Qué </a:t>
            </a:r>
            <a:r>
              <a:rPr lang="es-ES" sz="2000" dirty="0">
                <a:solidFill>
                  <a:srgbClr val="9900FF"/>
                </a:solidFill>
                <a:latin typeface="+mn-lt"/>
              </a:rPr>
              <a:t>área geográfica </a:t>
            </a:r>
            <a:r>
              <a:rPr lang="es-ES" sz="2000" dirty="0">
                <a:latin typeface="+mn-lt"/>
              </a:rPr>
              <a:t>cubre</a:t>
            </a:r>
            <a:r>
              <a:rPr lang="es-ES" sz="2000" b="1" dirty="0" smtClean="0">
                <a:latin typeface="+mn-lt"/>
              </a:rPr>
              <a:t>?</a:t>
            </a:r>
            <a:r>
              <a:rPr lang="es-ES" sz="2000" dirty="0" smtClean="0">
                <a:latin typeface="+mn-lt"/>
              </a:rPr>
              <a:t>               • </a:t>
            </a:r>
            <a:r>
              <a:rPr lang="es-ES" sz="2000" dirty="0">
                <a:latin typeface="+mn-lt"/>
              </a:rPr>
              <a:t>¿Qué </a:t>
            </a:r>
            <a:r>
              <a:rPr lang="es-ES" sz="2000" dirty="0">
                <a:solidFill>
                  <a:srgbClr val="9900FF"/>
                </a:solidFill>
                <a:latin typeface="+mn-lt"/>
              </a:rPr>
              <a:t>temas</a:t>
            </a:r>
            <a:r>
              <a:rPr lang="es-ES" sz="2000" dirty="0">
                <a:latin typeface="+mn-lt"/>
              </a:rPr>
              <a:t> de información incluye?</a:t>
            </a:r>
          </a:p>
          <a:p>
            <a:pPr>
              <a:spcBef>
                <a:spcPts val="1800"/>
              </a:spcBef>
            </a:pPr>
            <a:r>
              <a:rPr lang="es-ES" sz="2000" dirty="0">
                <a:latin typeface="+mn-lt"/>
              </a:rPr>
              <a:t>• ¿Qué </a:t>
            </a:r>
            <a:r>
              <a:rPr lang="es-ES" sz="2000" dirty="0">
                <a:solidFill>
                  <a:srgbClr val="9900FF"/>
                </a:solidFill>
                <a:latin typeface="+mn-lt"/>
              </a:rPr>
              <a:t>actualidad</a:t>
            </a:r>
            <a:r>
              <a:rPr lang="es-ES" sz="2000" dirty="0">
                <a:latin typeface="+mn-lt"/>
              </a:rPr>
              <a:t> tienen los datos</a:t>
            </a:r>
            <a:r>
              <a:rPr lang="es-ES" sz="2000" dirty="0" smtClean="0">
                <a:latin typeface="+mn-lt"/>
              </a:rPr>
              <a:t>?        • ¿Tienen </a:t>
            </a:r>
            <a:r>
              <a:rPr lang="es-ES" sz="2000" dirty="0" smtClean="0">
                <a:solidFill>
                  <a:srgbClr val="9900FF"/>
                </a:solidFill>
                <a:latin typeface="+mn-lt"/>
              </a:rPr>
              <a:t>restricción</a:t>
            </a:r>
            <a:r>
              <a:rPr lang="es-ES" sz="2000" dirty="0" smtClean="0">
                <a:latin typeface="+mn-lt"/>
              </a:rPr>
              <a:t> de acceso o de uso? </a:t>
            </a:r>
            <a:endParaRPr lang="es-ES" sz="2000" dirty="0"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s-ES" sz="2000" dirty="0" smtClean="0">
                <a:latin typeface="+mn-lt"/>
              </a:rPr>
              <a:t>• ¿En qué </a:t>
            </a:r>
            <a:r>
              <a:rPr lang="es-ES" sz="2000" dirty="0" smtClean="0">
                <a:solidFill>
                  <a:srgbClr val="9900FF"/>
                </a:solidFill>
                <a:latin typeface="+mn-lt"/>
              </a:rPr>
              <a:t>formatos</a:t>
            </a:r>
            <a:r>
              <a:rPr lang="es-ES" sz="2000" dirty="0" smtClean="0">
                <a:latin typeface="+mn-lt"/>
              </a:rPr>
              <a:t> están disponibles?         • ¿A quién le pido una </a:t>
            </a:r>
            <a:r>
              <a:rPr lang="es-ES" sz="2000" dirty="0" smtClean="0">
                <a:solidFill>
                  <a:srgbClr val="9900FF"/>
                </a:solidFill>
                <a:latin typeface="+mn-lt"/>
              </a:rPr>
              <a:t>copia </a:t>
            </a:r>
            <a:r>
              <a:rPr lang="es-ES" sz="2000" dirty="0" smtClean="0">
                <a:latin typeface="+mn-lt"/>
              </a:rPr>
              <a:t>del dato?</a:t>
            </a:r>
          </a:p>
          <a:p>
            <a:pPr>
              <a:spcBef>
                <a:spcPts val="1800"/>
              </a:spcBef>
            </a:pPr>
            <a:r>
              <a:rPr lang="es-ES" sz="2000" dirty="0" smtClean="0">
                <a:latin typeface="+mn-lt"/>
              </a:rPr>
              <a:t>• </a:t>
            </a:r>
            <a:r>
              <a:rPr lang="es-ES" sz="2000" dirty="0">
                <a:latin typeface="+mn-lt"/>
              </a:rPr>
              <a:t>¿Qué </a:t>
            </a:r>
            <a:r>
              <a:rPr lang="es-ES" sz="2000" dirty="0">
                <a:solidFill>
                  <a:srgbClr val="9900FF"/>
                </a:solidFill>
                <a:latin typeface="+mn-lt"/>
              </a:rPr>
              <a:t>catálogo de objetos </a:t>
            </a:r>
            <a:r>
              <a:rPr lang="es-ES" sz="2000" dirty="0">
                <a:latin typeface="+mn-lt"/>
              </a:rPr>
              <a:t>se usó para definir la estructura del producto?</a:t>
            </a:r>
          </a:p>
          <a:p>
            <a:pPr>
              <a:spcBef>
                <a:spcPts val="1800"/>
              </a:spcBef>
            </a:pPr>
            <a:r>
              <a:rPr lang="es-ES" sz="2000" dirty="0">
                <a:latin typeface="+mn-lt"/>
              </a:rPr>
              <a:t>• ¿Qué </a:t>
            </a:r>
            <a:r>
              <a:rPr lang="es-ES" sz="2000" dirty="0">
                <a:solidFill>
                  <a:srgbClr val="9900FF"/>
                </a:solidFill>
                <a:latin typeface="+mn-lt"/>
              </a:rPr>
              <a:t>catálogo de símbolos </a:t>
            </a:r>
            <a:r>
              <a:rPr lang="es-ES" sz="2000" dirty="0">
                <a:latin typeface="+mn-lt"/>
              </a:rPr>
              <a:t>fue usado para definir la representación </a:t>
            </a:r>
            <a:r>
              <a:rPr lang="es-ES" sz="2000" dirty="0" smtClean="0">
                <a:latin typeface="+mn-lt"/>
              </a:rPr>
              <a:t>gráfica?</a:t>
            </a:r>
            <a:endParaRPr lang="es-ES" sz="2000" dirty="0"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14480" y="285728"/>
            <a:ext cx="5681146" cy="62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488"/>
              </a:spcBef>
              <a:buClrTx/>
              <a:buFontTx/>
              <a:buNone/>
            </a:pPr>
            <a:r>
              <a:rPr lang="es-AR" altLang="es-E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Metadatos: Beneficios</a:t>
            </a:r>
            <a:endParaRPr lang="es-AR" alt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14480" y="357166"/>
            <a:ext cx="5681146" cy="62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488"/>
              </a:spcBef>
              <a:buClrTx/>
              <a:buFontTx/>
              <a:buNone/>
            </a:pPr>
            <a:r>
              <a:rPr lang="es-AR" altLang="es-E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Metadatos: Importancia</a:t>
            </a:r>
            <a:endParaRPr lang="es-AR" alt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uadroTexto 1"/>
          <p:cNvSpPr txBox="1"/>
          <p:nvPr/>
        </p:nvSpPr>
        <p:spPr>
          <a:xfrm>
            <a:off x="397310" y="15716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Instituciones</a:t>
            </a:r>
            <a:endParaRPr lang="es-E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4"/>
          <p:cNvSpPr txBox="1"/>
          <p:nvPr/>
        </p:nvSpPr>
        <p:spPr>
          <a:xfrm>
            <a:off x="6572264" y="157161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Usuarios</a:t>
            </a:r>
            <a:endParaRPr lang="es-E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5"/>
          <p:cNvSpPr txBox="1"/>
          <p:nvPr/>
        </p:nvSpPr>
        <p:spPr>
          <a:xfrm>
            <a:off x="3538064" y="15716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Productores</a:t>
            </a:r>
            <a:endParaRPr lang="es-E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https://upload.wikimedia.org/wikipedia/commons/thumb/c/cf/Instituto_Geogr%C3%A1fico_Nacional_Av_Cabildo.jpg/200px-Instituto_Geogr%C3%A1fico_Nacional_Av_Cabil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55830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sultado de imagen para png grupo de person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24" b="9116"/>
          <a:stretch/>
        </p:blipFill>
        <p:spPr bwMode="auto">
          <a:xfrm>
            <a:off x="3238509" y="2786058"/>
            <a:ext cx="26193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normas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75" y="2143116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43042" y="236010"/>
            <a:ext cx="5681146" cy="62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488"/>
              </a:spcBef>
              <a:buClrTx/>
              <a:buFontTx/>
              <a:buNone/>
            </a:pPr>
            <a:r>
              <a:rPr lang="es-AR" altLang="es-E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Metadatos: Aplicación</a:t>
            </a:r>
            <a:endParaRPr lang="es-AR" alt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a 1"/>
          <p:cNvGraphicFramePr/>
          <p:nvPr>
            <p:extLst>
              <p:ext uri="{D42A27DB-BD31-4B8C-83A1-F6EECF244321}">
                <p14:modId xmlns:p14="http://schemas.microsoft.com/office/powerpoint/2010/main" xmlns="" val="3790650581"/>
              </p:ext>
            </p:extLst>
          </p:nvPr>
        </p:nvGraphicFramePr>
        <p:xfrm>
          <a:off x="357158" y="928670"/>
          <a:ext cx="8501122" cy="491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60562"/>
            <a:ext cx="9144000" cy="486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ES" altLang="es-ES" sz="2400" b="1" dirty="0" smtClean="0">
                <a:latin typeface="+mn-lt"/>
              </a:rPr>
              <a:t>      NORMAS ISO / OGC</a:t>
            </a:r>
          </a:p>
          <a:p>
            <a:pPr lvl="1" eaLnBrk="1" hangingPunct="1">
              <a:lnSpc>
                <a:spcPct val="90000"/>
              </a:lnSpc>
            </a:pPr>
            <a:endParaRPr lang="es-ES" altLang="es-ES" sz="1000" b="1" dirty="0">
              <a:solidFill>
                <a:srgbClr val="7030A0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" altLang="es-ES" sz="2400" b="1" dirty="0" smtClean="0">
                <a:solidFill>
                  <a:srgbClr val="7030A0"/>
                </a:solidFill>
                <a:latin typeface="+mn-lt"/>
              </a:rPr>
              <a:t>TC 211 </a:t>
            </a:r>
            <a:r>
              <a:rPr lang="es-ES" altLang="es-ES" sz="2400" b="1" dirty="0">
                <a:solidFill>
                  <a:srgbClr val="7030A0"/>
                </a:solidFill>
                <a:latin typeface="+mn-lt"/>
              </a:rPr>
              <a:t>“</a:t>
            </a:r>
            <a:r>
              <a:rPr lang="es-ES" altLang="es-ES" sz="2400" b="1" dirty="0" err="1" smtClean="0">
                <a:solidFill>
                  <a:srgbClr val="7030A0"/>
                </a:solidFill>
                <a:latin typeface="+mn-lt"/>
              </a:rPr>
              <a:t>Geomática</a:t>
            </a:r>
            <a:r>
              <a:rPr lang="es-ES" altLang="es-ES" sz="2400" b="1" dirty="0" smtClean="0">
                <a:solidFill>
                  <a:srgbClr val="7030A0"/>
                </a:solidFill>
                <a:latin typeface="+mn-lt"/>
              </a:rPr>
              <a:t> / Información </a:t>
            </a:r>
            <a:r>
              <a:rPr lang="es-ES" altLang="es-ES" sz="2400" b="1" dirty="0">
                <a:solidFill>
                  <a:srgbClr val="7030A0"/>
                </a:solidFill>
                <a:latin typeface="+mn-lt"/>
              </a:rPr>
              <a:t>Geográfica</a:t>
            </a:r>
            <a:r>
              <a:rPr lang="es-ES" altLang="es-ES" sz="2400" b="1" dirty="0" smtClean="0">
                <a:solidFill>
                  <a:srgbClr val="7030A0"/>
                </a:solidFill>
                <a:latin typeface="+mn-lt"/>
              </a:rPr>
              <a:t>”:</a:t>
            </a:r>
          </a:p>
          <a:p>
            <a:pPr lvl="1" eaLnBrk="1" hangingPunct="1">
              <a:lnSpc>
                <a:spcPct val="90000"/>
              </a:lnSpc>
            </a:pPr>
            <a:endParaRPr lang="es-ES" altLang="es-ES" sz="1000" b="1" dirty="0">
              <a:solidFill>
                <a:srgbClr val="7030A0"/>
              </a:solidFill>
              <a:latin typeface="+mn-lt"/>
            </a:endParaRPr>
          </a:p>
          <a:p>
            <a:pPr marL="360000" lvl="2" eaLnBrk="1" hangingPunct="1">
              <a:lnSpc>
                <a:spcPct val="90000"/>
              </a:lnSpc>
            </a:pPr>
            <a:r>
              <a:rPr lang="es-ES" altLang="es-ES" sz="2000" dirty="0">
                <a:latin typeface="+mn-lt"/>
              </a:rPr>
              <a:t>ISO </a:t>
            </a:r>
            <a:r>
              <a:rPr lang="es-ES" altLang="es-ES" sz="2000" dirty="0" smtClean="0">
                <a:latin typeface="+mn-lt"/>
              </a:rPr>
              <a:t>19115:2003–Geographic </a:t>
            </a:r>
            <a:r>
              <a:rPr lang="es-ES" altLang="es-ES" sz="2000" dirty="0" err="1">
                <a:latin typeface="+mn-lt"/>
              </a:rPr>
              <a:t>Information</a:t>
            </a:r>
            <a:r>
              <a:rPr lang="es-ES" altLang="es-ES" sz="2000" dirty="0">
                <a:latin typeface="+mn-lt"/>
              </a:rPr>
              <a:t> </a:t>
            </a:r>
            <a:r>
              <a:rPr lang="es-ES" altLang="es-ES" sz="2000" dirty="0" err="1">
                <a:latin typeface="+mn-lt"/>
              </a:rPr>
              <a:t>Metadata</a:t>
            </a:r>
            <a:endParaRPr lang="es-ES" altLang="es-ES" sz="2000" dirty="0">
              <a:latin typeface="+mn-lt"/>
            </a:endParaRPr>
          </a:p>
          <a:p>
            <a:pPr marL="360000" lvl="2" eaLnBrk="1" hangingPunct="1">
              <a:lnSpc>
                <a:spcPct val="90000"/>
              </a:lnSpc>
            </a:pPr>
            <a:r>
              <a:rPr lang="es-ES" altLang="es-ES" sz="2000" dirty="0">
                <a:latin typeface="+mn-lt"/>
              </a:rPr>
              <a:t>ISO </a:t>
            </a:r>
            <a:r>
              <a:rPr lang="es-ES" altLang="es-ES" sz="2000" dirty="0" smtClean="0">
                <a:latin typeface="+mn-lt"/>
              </a:rPr>
              <a:t>19119:2005</a:t>
            </a:r>
            <a:r>
              <a:rPr lang="es-ES" altLang="es-ES" sz="2000" dirty="0">
                <a:latin typeface="+mn-lt"/>
              </a:rPr>
              <a:t>–</a:t>
            </a:r>
            <a:r>
              <a:rPr lang="es-ES" altLang="es-ES" sz="2000" dirty="0" smtClean="0">
                <a:latin typeface="+mn-lt"/>
              </a:rPr>
              <a:t>Geographic </a:t>
            </a:r>
            <a:r>
              <a:rPr lang="es-ES" altLang="es-ES" sz="2000" dirty="0" err="1" smtClean="0">
                <a:latin typeface="+mn-lt"/>
              </a:rPr>
              <a:t>Information</a:t>
            </a:r>
            <a:r>
              <a:rPr lang="es-ES" altLang="es-ES" sz="2000" dirty="0" smtClean="0">
                <a:latin typeface="+mn-lt"/>
              </a:rPr>
              <a:t> - </a:t>
            </a:r>
            <a:r>
              <a:rPr lang="es-ES" altLang="es-ES" sz="2000" dirty="0" err="1" smtClean="0">
                <a:latin typeface="+mn-lt"/>
              </a:rPr>
              <a:t>Service</a:t>
            </a:r>
            <a:endParaRPr lang="es-ES" altLang="es-ES" sz="2000" dirty="0">
              <a:latin typeface="+mn-lt"/>
            </a:endParaRPr>
          </a:p>
          <a:p>
            <a:pPr marL="360000" lvl="2" eaLnBrk="1" hangingPunct="1">
              <a:lnSpc>
                <a:spcPct val="90000"/>
              </a:lnSpc>
            </a:pPr>
            <a:r>
              <a:rPr lang="es-ES" altLang="es-ES" sz="2000" dirty="0" smtClean="0">
                <a:latin typeface="+mn-lt"/>
              </a:rPr>
              <a:t>ISO 19139:2007</a:t>
            </a:r>
            <a:r>
              <a:rPr lang="es-ES" altLang="es-ES" sz="2000" dirty="0">
                <a:latin typeface="+mn-lt"/>
              </a:rPr>
              <a:t>–</a:t>
            </a:r>
            <a:r>
              <a:rPr lang="es-ES" altLang="es-ES" sz="2000" dirty="0" smtClean="0">
                <a:latin typeface="+mn-lt"/>
              </a:rPr>
              <a:t>Geographic </a:t>
            </a:r>
            <a:r>
              <a:rPr lang="es-ES" altLang="es-ES" sz="2000" dirty="0" err="1">
                <a:latin typeface="+mn-lt"/>
              </a:rPr>
              <a:t>Information</a:t>
            </a:r>
            <a:r>
              <a:rPr lang="es-ES" altLang="es-ES" sz="2000" dirty="0">
                <a:latin typeface="+mn-lt"/>
              </a:rPr>
              <a:t> </a:t>
            </a:r>
            <a:r>
              <a:rPr lang="es-ES" altLang="es-ES" sz="2000" dirty="0" err="1" smtClean="0">
                <a:latin typeface="+mn-lt"/>
              </a:rPr>
              <a:t>Metadata</a:t>
            </a:r>
            <a:r>
              <a:rPr lang="es-ES" altLang="es-ES" sz="2000" dirty="0" smtClean="0">
                <a:latin typeface="+mn-lt"/>
              </a:rPr>
              <a:t> - XML </a:t>
            </a:r>
            <a:r>
              <a:rPr lang="es-ES" altLang="es-ES" sz="2000" dirty="0" err="1">
                <a:latin typeface="+mn-lt"/>
              </a:rPr>
              <a:t>schema</a:t>
            </a:r>
            <a:r>
              <a:rPr lang="es-ES" altLang="es-ES" sz="2000" dirty="0">
                <a:latin typeface="+mn-lt"/>
              </a:rPr>
              <a:t> </a:t>
            </a:r>
            <a:r>
              <a:rPr lang="es-ES" altLang="es-ES" sz="2000" dirty="0" err="1">
                <a:latin typeface="+mn-lt"/>
              </a:rPr>
              <a:t>implementation</a:t>
            </a:r>
            <a:endParaRPr lang="es-ES" altLang="es-ES" sz="2000" dirty="0">
              <a:latin typeface="+mn-lt"/>
            </a:endParaRPr>
          </a:p>
          <a:p>
            <a:pPr marL="360000" lvl="2" eaLnBrk="1" hangingPunct="1">
              <a:lnSpc>
                <a:spcPct val="90000"/>
              </a:lnSpc>
            </a:pPr>
            <a:r>
              <a:rPr lang="es-ES" altLang="es-ES" sz="2000" dirty="0">
                <a:latin typeface="+mn-lt"/>
              </a:rPr>
              <a:t>ISO </a:t>
            </a:r>
            <a:r>
              <a:rPr lang="es-ES" altLang="es-ES" sz="2000" dirty="0" smtClean="0">
                <a:latin typeface="+mn-lt"/>
              </a:rPr>
              <a:t>19115-2:2009</a:t>
            </a:r>
            <a:r>
              <a:rPr lang="es-ES" altLang="es-ES" sz="2000" dirty="0">
                <a:latin typeface="+mn-lt"/>
              </a:rPr>
              <a:t>–</a:t>
            </a:r>
            <a:r>
              <a:rPr lang="es-ES" altLang="es-ES" sz="2000" dirty="0" smtClean="0">
                <a:latin typeface="+mn-lt"/>
              </a:rPr>
              <a:t>Geographic </a:t>
            </a:r>
            <a:r>
              <a:rPr lang="es-ES" altLang="es-ES" sz="2000" dirty="0" err="1" smtClean="0">
                <a:latin typeface="+mn-lt"/>
              </a:rPr>
              <a:t>Information</a:t>
            </a:r>
            <a:r>
              <a:rPr lang="es-ES" altLang="es-ES" sz="2000" dirty="0" smtClean="0">
                <a:latin typeface="+mn-lt"/>
              </a:rPr>
              <a:t> - </a:t>
            </a:r>
            <a:r>
              <a:rPr lang="es-ES" altLang="es-ES" sz="2000" dirty="0" err="1" smtClean="0">
                <a:latin typeface="+mn-lt"/>
              </a:rPr>
              <a:t>Metadata-Part</a:t>
            </a:r>
            <a:r>
              <a:rPr lang="es-ES" altLang="es-ES" sz="2000" dirty="0" smtClean="0">
                <a:latin typeface="+mn-lt"/>
              </a:rPr>
              <a:t> </a:t>
            </a:r>
            <a:r>
              <a:rPr lang="es-ES" altLang="es-ES" sz="2000" dirty="0">
                <a:latin typeface="+mn-lt"/>
              </a:rPr>
              <a:t>2: </a:t>
            </a:r>
            <a:r>
              <a:rPr lang="es-ES" altLang="es-ES" sz="2000" dirty="0" err="1">
                <a:latin typeface="+mn-lt"/>
              </a:rPr>
              <a:t>Extensions</a:t>
            </a:r>
            <a:r>
              <a:rPr lang="es-ES" altLang="es-ES" sz="2000" dirty="0">
                <a:latin typeface="+mn-lt"/>
              </a:rPr>
              <a:t> </a:t>
            </a:r>
            <a:r>
              <a:rPr lang="es-ES" altLang="es-ES" sz="2000" dirty="0" err="1">
                <a:latin typeface="+mn-lt"/>
              </a:rPr>
              <a:t>for</a:t>
            </a:r>
            <a:r>
              <a:rPr lang="es-ES" altLang="es-ES" sz="2000" dirty="0">
                <a:latin typeface="+mn-lt"/>
              </a:rPr>
              <a:t> </a:t>
            </a:r>
            <a:r>
              <a:rPr lang="es-ES" altLang="es-ES" sz="2000" dirty="0" err="1">
                <a:latin typeface="+mn-lt"/>
              </a:rPr>
              <a:t>imagery</a:t>
            </a:r>
            <a:r>
              <a:rPr lang="es-ES" altLang="es-ES" sz="2000" dirty="0">
                <a:latin typeface="+mn-lt"/>
              </a:rPr>
              <a:t> and </a:t>
            </a:r>
            <a:r>
              <a:rPr lang="es-ES" altLang="es-ES" sz="2000" dirty="0" err="1">
                <a:latin typeface="+mn-lt"/>
              </a:rPr>
              <a:t>gridded</a:t>
            </a:r>
            <a:r>
              <a:rPr lang="es-ES" altLang="es-ES" sz="2000" dirty="0">
                <a:latin typeface="+mn-lt"/>
              </a:rPr>
              <a:t> </a:t>
            </a:r>
            <a:r>
              <a:rPr lang="es-ES" altLang="es-ES" sz="2000" dirty="0" smtClean="0">
                <a:latin typeface="+mn-lt"/>
              </a:rPr>
              <a:t>data</a:t>
            </a:r>
          </a:p>
          <a:p>
            <a:pPr marL="360000" lvl="2" eaLnBrk="1" hangingPunct="1">
              <a:lnSpc>
                <a:spcPct val="90000"/>
              </a:lnSpc>
            </a:pPr>
            <a:r>
              <a:rPr lang="es-ES" altLang="es-ES" sz="2000" dirty="0" smtClean="0">
                <a:latin typeface="+mn-lt"/>
              </a:rPr>
              <a:t>ISO 19157-2013–Geographic </a:t>
            </a:r>
            <a:r>
              <a:rPr lang="es-ES" altLang="es-ES" sz="2000" dirty="0" err="1" smtClean="0">
                <a:latin typeface="+mn-lt"/>
              </a:rPr>
              <a:t>information</a:t>
            </a:r>
            <a:r>
              <a:rPr lang="es-ES" altLang="es-ES" sz="2000" dirty="0" smtClean="0">
                <a:latin typeface="+mn-lt"/>
              </a:rPr>
              <a:t> - Data </a:t>
            </a:r>
            <a:r>
              <a:rPr lang="es-ES" altLang="es-ES" sz="2000" dirty="0" err="1" smtClean="0">
                <a:latin typeface="+mn-lt"/>
              </a:rPr>
              <a:t>quality</a:t>
            </a:r>
            <a:endParaRPr lang="es-ES" altLang="es-ES" sz="2000" dirty="0" smtClean="0">
              <a:latin typeface="+mn-lt"/>
            </a:endParaRPr>
          </a:p>
          <a:p>
            <a:pPr lvl="2" eaLnBrk="1" hangingPunct="1">
              <a:lnSpc>
                <a:spcPct val="90000"/>
              </a:lnSpc>
            </a:pPr>
            <a:endParaRPr lang="es-ES" altLang="es-ES" sz="1000" dirty="0">
              <a:latin typeface="+mn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" altLang="es-ES" sz="2000" b="1" dirty="0">
                <a:solidFill>
                  <a:srgbClr val="7030A0"/>
                </a:solidFill>
                <a:latin typeface="+mn-lt"/>
              </a:rPr>
              <a:t>TC </a:t>
            </a:r>
            <a:r>
              <a:rPr lang="es-ES" altLang="es-ES" sz="2000" b="1" dirty="0" smtClean="0">
                <a:solidFill>
                  <a:srgbClr val="7030A0"/>
                </a:solidFill>
                <a:latin typeface="+mn-lt"/>
              </a:rPr>
              <a:t>46 </a:t>
            </a:r>
            <a:r>
              <a:rPr lang="es-ES" altLang="es-ES" sz="2000" b="1" dirty="0">
                <a:solidFill>
                  <a:srgbClr val="7030A0"/>
                </a:solidFill>
                <a:latin typeface="+mn-lt"/>
              </a:rPr>
              <a:t>“Información y documentación</a:t>
            </a:r>
            <a:r>
              <a:rPr lang="es-ES" altLang="es-ES" sz="2000" b="1" dirty="0" smtClean="0">
                <a:solidFill>
                  <a:srgbClr val="7030A0"/>
                </a:solidFill>
                <a:latin typeface="+mn-lt"/>
              </a:rPr>
              <a:t>”:</a:t>
            </a:r>
          </a:p>
          <a:p>
            <a:pPr lvl="1" eaLnBrk="1" hangingPunct="1">
              <a:lnSpc>
                <a:spcPct val="90000"/>
              </a:lnSpc>
            </a:pPr>
            <a:endParaRPr lang="es-ES" altLang="es-ES" sz="1000" b="1" dirty="0">
              <a:solidFill>
                <a:srgbClr val="7030A0"/>
              </a:solidFill>
              <a:latin typeface="+mn-lt"/>
            </a:endParaRPr>
          </a:p>
          <a:p>
            <a:pPr marL="360000" lvl="2" eaLnBrk="1" hangingPunct="1">
              <a:lnSpc>
                <a:spcPct val="90000"/>
              </a:lnSpc>
            </a:pPr>
            <a:r>
              <a:rPr lang="es-ES" altLang="es-ES" sz="2000" dirty="0">
                <a:latin typeface="+mn-lt"/>
              </a:rPr>
              <a:t>ISO </a:t>
            </a:r>
            <a:r>
              <a:rPr lang="es-ES" altLang="es-ES" sz="2000" dirty="0" smtClean="0">
                <a:latin typeface="+mn-lt"/>
              </a:rPr>
              <a:t>15836:2003</a:t>
            </a:r>
            <a:r>
              <a:rPr lang="es-ES" altLang="es-ES" sz="2000" dirty="0">
                <a:latin typeface="+mn-lt"/>
              </a:rPr>
              <a:t>–</a:t>
            </a:r>
            <a:r>
              <a:rPr lang="es-ES" altLang="es-ES" sz="2000" dirty="0" smtClean="0">
                <a:latin typeface="+mn-lt"/>
              </a:rPr>
              <a:t>Information </a:t>
            </a:r>
            <a:r>
              <a:rPr lang="es-ES" altLang="es-ES" sz="2000" dirty="0">
                <a:latin typeface="+mn-lt"/>
              </a:rPr>
              <a:t>and </a:t>
            </a:r>
            <a:r>
              <a:rPr lang="es-ES" altLang="es-ES" sz="2000" dirty="0" err="1" smtClean="0">
                <a:latin typeface="+mn-lt"/>
              </a:rPr>
              <a:t>Documentation</a:t>
            </a:r>
            <a:r>
              <a:rPr lang="es-ES" altLang="es-ES" sz="2000" dirty="0" smtClean="0">
                <a:latin typeface="+mn-lt"/>
              </a:rPr>
              <a:t> - </a:t>
            </a:r>
            <a:r>
              <a:rPr lang="es-ES" altLang="es-ES" sz="2000" dirty="0" err="1" smtClean="0">
                <a:latin typeface="+mn-lt"/>
              </a:rPr>
              <a:t>The</a:t>
            </a:r>
            <a:r>
              <a:rPr lang="es-ES" altLang="es-ES" sz="2000" dirty="0" smtClean="0">
                <a:latin typeface="+mn-lt"/>
              </a:rPr>
              <a:t> </a:t>
            </a:r>
            <a:r>
              <a:rPr lang="es-ES" altLang="es-ES" sz="2000" dirty="0" err="1">
                <a:latin typeface="+mn-lt"/>
              </a:rPr>
              <a:t>Dublin</a:t>
            </a:r>
            <a:r>
              <a:rPr lang="es-ES" altLang="es-ES" sz="2000" dirty="0">
                <a:latin typeface="+mn-lt"/>
              </a:rPr>
              <a:t> </a:t>
            </a:r>
            <a:r>
              <a:rPr lang="es-ES" altLang="es-ES" sz="2000" dirty="0" err="1">
                <a:latin typeface="+mn-lt"/>
              </a:rPr>
              <a:t>Core</a:t>
            </a:r>
            <a:r>
              <a:rPr lang="es-ES" altLang="es-ES" sz="2000" dirty="0">
                <a:latin typeface="+mn-lt"/>
              </a:rPr>
              <a:t> </a:t>
            </a:r>
            <a:r>
              <a:rPr lang="es-ES" altLang="es-ES" sz="2000" dirty="0" err="1">
                <a:latin typeface="+mn-lt"/>
              </a:rPr>
              <a:t>Metadata</a:t>
            </a:r>
            <a:r>
              <a:rPr lang="es-ES" altLang="es-ES" sz="2000" dirty="0">
                <a:latin typeface="+mn-lt"/>
              </a:rPr>
              <a:t> </a:t>
            </a:r>
            <a:r>
              <a:rPr lang="es-ES" altLang="es-ES" sz="2000" dirty="0" err="1">
                <a:latin typeface="+mn-lt"/>
              </a:rPr>
              <a:t>Element</a:t>
            </a:r>
            <a:r>
              <a:rPr lang="es-ES" altLang="es-ES" sz="2000" dirty="0">
                <a:latin typeface="+mn-lt"/>
              </a:rPr>
              <a:t> Set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57158" y="2459033"/>
            <a:ext cx="5991225" cy="3270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800">
              <a:solidFill>
                <a:schemeClr val="tx1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1472" y="307324"/>
            <a:ext cx="8064896" cy="62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488"/>
              </a:spcBef>
            </a:pPr>
            <a:r>
              <a:rPr lang="es-AR" altLang="es-E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Metadatos: Normativa internacional</a:t>
            </a:r>
            <a:endParaRPr lang="es-AR" alt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66725" y="3143248"/>
            <a:ext cx="8562993" cy="3270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s-E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/>
          </p:cNvSpPr>
          <p:nvPr/>
        </p:nvSpPr>
        <p:spPr bwMode="auto">
          <a:xfrm>
            <a:off x="285720" y="1357298"/>
            <a:ext cx="8572560" cy="371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_tradnl" altLang="es-ES" sz="2400" b="1" dirty="0">
                <a:solidFill>
                  <a:srgbClr val="7030A0"/>
                </a:solidFill>
                <a:latin typeface="+mn-lt"/>
              </a:rPr>
              <a:t>Proporciona una </a:t>
            </a:r>
            <a:r>
              <a:rPr lang="es-ES_tradnl" altLang="es-ES" sz="2400" b="1" dirty="0" smtClean="0">
                <a:solidFill>
                  <a:srgbClr val="7030A0"/>
                </a:solidFill>
                <a:latin typeface="+mn-lt"/>
              </a:rPr>
              <a:t>ESTRUCTURA</a:t>
            </a:r>
            <a:r>
              <a:rPr lang="es-ES_tradnl" altLang="es-ES" sz="2400" dirty="0" smtClean="0">
                <a:latin typeface="+mn-lt"/>
              </a:rPr>
              <a:t> para describir y recolectar los datos y servicios geográficos</a:t>
            </a:r>
          </a:p>
          <a:p>
            <a:pPr eaLnBrk="1" hangingPunct="1"/>
            <a:endParaRPr lang="es-ES_tradnl" altLang="es-ES" sz="2400" dirty="0" smtClean="0">
              <a:latin typeface="+mn-lt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s-ES_tradnl" altLang="es-ES" sz="2400" b="1" dirty="0" smtClean="0">
                <a:solidFill>
                  <a:srgbClr val="7030A0"/>
                </a:solidFill>
                <a:latin typeface="+mn-lt"/>
              </a:rPr>
              <a:t>Proporciona un MODELO</a:t>
            </a:r>
            <a:r>
              <a:rPr lang="es-ES_tradnl" altLang="es-ES" sz="2400" dirty="0" smtClean="0">
                <a:solidFill>
                  <a:schemeClr val="tx1"/>
                </a:solidFill>
                <a:latin typeface="+mn-lt"/>
              </a:rPr>
              <a:t> que define </a:t>
            </a:r>
            <a:r>
              <a:rPr lang="es-ES_tradnl" altLang="es-ES" sz="2400" dirty="0" smtClean="0">
                <a:latin typeface="+mn-lt"/>
              </a:rPr>
              <a:t>elementos de metadatos y establece una terminología, definiciones y procedimientos de aplicación para metadatos.</a:t>
            </a:r>
            <a:endParaRPr lang="es-ES" altLang="es-ES" sz="2400" dirty="0">
              <a:latin typeface="+mn-lt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4029" y="285728"/>
            <a:ext cx="9048565" cy="62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488"/>
              </a:spcBef>
            </a:pPr>
            <a:r>
              <a:rPr lang="es-AR" altLang="es-ES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Metadatos: Normativa</a:t>
            </a:r>
            <a:endParaRPr lang="es-AR" altLang="es-E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0232" y="142852"/>
            <a:ext cx="7143768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5396" y="3479130"/>
            <a:ext cx="2160588" cy="67945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50000"/>
              </a:spcBef>
              <a:buClr>
                <a:srgbClr val="333399"/>
              </a:buClr>
              <a:buSzPct val="65000"/>
              <a:buFont typeface="Wingdings" pitchFamily="2" charset="2"/>
              <a:buNone/>
            </a:pPr>
            <a:r>
              <a:rPr lang="es-ES_tradnl" altLang="es-ES" sz="1800" dirty="0">
                <a:solidFill>
                  <a:srgbClr val="333399"/>
                </a:solidFill>
                <a:latin typeface="+mn-lt"/>
              </a:rPr>
              <a:t>Serie:</a:t>
            </a:r>
            <a:br>
              <a:rPr lang="es-ES_tradnl" altLang="es-ES" sz="1800" dirty="0">
                <a:solidFill>
                  <a:srgbClr val="333399"/>
                </a:solidFill>
                <a:latin typeface="+mn-lt"/>
              </a:rPr>
            </a:br>
            <a:r>
              <a:rPr lang="es-ES_tradnl" altLang="es-ES" sz="1200" dirty="0">
                <a:solidFill>
                  <a:srgbClr val="333399"/>
                </a:solidFill>
                <a:latin typeface="+mn-lt"/>
              </a:rPr>
              <a:t>Cartas náuticas del Río de la Plata</a:t>
            </a:r>
            <a:endParaRPr lang="es-ES" altLang="es-ES" sz="12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071538" y="238988"/>
            <a:ext cx="6940263" cy="71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488"/>
              </a:spcBef>
              <a:buClrTx/>
              <a:buFontTx/>
              <a:buNone/>
            </a:pPr>
            <a:r>
              <a:rPr lang="es-AR" altLang="es-E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Granularidad de los metadatos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454542" y="3336255"/>
            <a:ext cx="2546350" cy="67945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50000"/>
              </a:spcBef>
              <a:buClr>
                <a:srgbClr val="333399"/>
              </a:buClr>
              <a:buSzPct val="65000"/>
              <a:buFont typeface="Wingdings" pitchFamily="2" charset="2"/>
              <a:buNone/>
            </a:pPr>
            <a:r>
              <a:rPr lang="es-ES_tradnl" altLang="es-ES" sz="1800" dirty="0">
                <a:solidFill>
                  <a:srgbClr val="333399"/>
                </a:solidFill>
                <a:latin typeface="+mn-lt"/>
              </a:rPr>
              <a:t>Conjunto de datos: </a:t>
            </a:r>
            <a:r>
              <a:rPr lang="es-ES_tradnl" altLang="es-ES" sz="1200" dirty="0" err="1">
                <a:solidFill>
                  <a:srgbClr val="333399"/>
                </a:solidFill>
                <a:latin typeface="+mn-lt"/>
              </a:rPr>
              <a:t>Ortofotos</a:t>
            </a:r>
            <a:r>
              <a:rPr lang="es-ES_tradnl" altLang="es-ES" sz="1200" dirty="0">
                <a:solidFill>
                  <a:srgbClr val="333399"/>
                </a:solidFill>
                <a:latin typeface="+mn-lt"/>
              </a:rPr>
              <a:t> del Gran San Miguel de Tucumán </a:t>
            </a:r>
            <a:endParaRPr lang="es-ES" altLang="es-ES" sz="12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948488" y="4929198"/>
            <a:ext cx="1981230" cy="535531"/>
          </a:xfrm>
          <a:prstGeom prst="rect">
            <a:avLst/>
          </a:prstGeom>
          <a:solidFill>
            <a:srgbClr val="C0C0C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50000"/>
              </a:spcBef>
              <a:buClr>
                <a:srgbClr val="333399"/>
              </a:buClr>
              <a:buSzPct val="65000"/>
              <a:buFont typeface="Wingdings" pitchFamily="2" charset="2"/>
              <a:buNone/>
            </a:pPr>
            <a:r>
              <a:rPr lang="es-ES_tradnl" altLang="es-ES" sz="1800" dirty="0">
                <a:solidFill>
                  <a:srgbClr val="333399"/>
                </a:solidFill>
                <a:latin typeface="+mn-lt"/>
              </a:rPr>
              <a:t>Atributo: </a:t>
            </a:r>
            <a:r>
              <a:rPr lang="es-ES_tradnl" altLang="es-ES" sz="1400" dirty="0">
                <a:solidFill>
                  <a:srgbClr val="333399"/>
                </a:solidFill>
                <a:latin typeface="+mn-lt"/>
              </a:rPr>
              <a:t>Longitud del camino</a:t>
            </a:r>
            <a:endParaRPr lang="es-ES" altLang="es-ES" sz="14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235825" y="2954356"/>
            <a:ext cx="1655763" cy="507831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333399"/>
              </a:buClr>
              <a:buSzPct val="65000"/>
            </a:pPr>
            <a:r>
              <a:rPr lang="es-ES_tradnl" altLang="es-ES" sz="1800" dirty="0">
                <a:solidFill>
                  <a:srgbClr val="333399"/>
                </a:solidFill>
                <a:latin typeface="+mn-lt"/>
              </a:rPr>
              <a:t>Objeto:</a:t>
            </a:r>
            <a:br>
              <a:rPr lang="es-ES_tradnl" altLang="es-ES" sz="1800" dirty="0">
                <a:solidFill>
                  <a:srgbClr val="333399"/>
                </a:solidFill>
                <a:latin typeface="+mn-lt"/>
              </a:rPr>
            </a:br>
            <a:r>
              <a:rPr lang="es-ES_tradnl" altLang="es-ES" sz="1200" dirty="0">
                <a:solidFill>
                  <a:srgbClr val="333399"/>
                </a:solidFill>
                <a:latin typeface="+mn-lt"/>
              </a:rPr>
              <a:t>Autopistas</a:t>
            </a:r>
            <a:endParaRPr lang="es-ES" altLang="es-ES" sz="12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55875" y="3463930"/>
            <a:ext cx="1511300" cy="679450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50000"/>
              </a:spcBef>
              <a:buClr>
                <a:srgbClr val="333399"/>
              </a:buClr>
              <a:buSzPct val="65000"/>
              <a:buFont typeface="Wingdings" pitchFamily="2" charset="2"/>
              <a:buNone/>
            </a:pPr>
            <a:r>
              <a:rPr lang="es-ES_tradnl" altLang="es-ES" sz="1800" dirty="0">
                <a:solidFill>
                  <a:srgbClr val="333399"/>
                </a:solidFill>
                <a:latin typeface="+mn-lt"/>
              </a:rPr>
              <a:t>Hoja:</a:t>
            </a:r>
            <a:br>
              <a:rPr lang="es-ES_tradnl" altLang="es-ES" sz="1800" dirty="0">
                <a:solidFill>
                  <a:srgbClr val="333399"/>
                </a:solidFill>
                <a:latin typeface="+mn-lt"/>
              </a:rPr>
            </a:br>
            <a:r>
              <a:rPr lang="es-ES_tradnl" altLang="es-ES" sz="1200" dirty="0">
                <a:solidFill>
                  <a:srgbClr val="333399"/>
                </a:solidFill>
                <a:latin typeface="+mn-lt"/>
              </a:rPr>
              <a:t>Carta Geológica SEGEMAR</a:t>
            </a:r>
            <a:endParaRPr lang="es-ES" altLang="es-ES" sz="12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10" name="Picture 33" descr="mapa41691%20piedra%20de%20agui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71292"/>
            <a:ext cx="17287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586172"/>
            <a:ext cx="1439863" cy="1200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6" descr="RPlataRP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8" y="4199855"/>
            <a:ext cx="14033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4857752" y="4000504"/>
            <a:ext cx="1800225" cy="1728788"/>
            <a:chOff x="5003800" y="4057666"/>
            <a:chExt cx="1800225" cy="1728788"/>
          </a:xfrm>
        </p:grpSpPr>
        <p:pic>
          <p:nvPicPr>
            <p:cNvPr id="4" name="Picture 13" descr="ort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4128417"/>
              <a:ext cx="1635125" cy="139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V="1">
              <a:off x="5867400" y="4057666"/>
              <a:ext cx="0" cy="17287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H="1">
              <a:off x="5003800" y="4847555"/>
              <a:ext cx="180022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5" name="Picture 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68829"/>
            <a:ext cx="15113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Diagrama 1"/>
          <p:cNvGraphicFramePr/>
          <p:nvPr>
            <p:extLst>
              <p:ext uri="{D42A27DB-BD31-4B8C-83A1-F6EECF244321}">
                <p14:modId xmlns:p14="http://schemas.microsoft.com/office/powerpoint/2010/main" xmlns="" val="4246287702"/>
              </p:ext>
            </p:extLst>
          </p:nvPr>
        </p:nvGraphicFramePr>
        <p:xfrm>
          <a:off x="87978" y="981717"/>
          <a:ext cx="8458200" cy="1875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839</Words>
  <Application>Microsoft Office PowerPoint</Application>
  <PresentationFormat>Presentación en pantalla (4:3)</PresentationFormat>
  <Paragraphs>235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Alba Posse</dc:creator>
  <cp:lastModifiedBy>José Humberto Maraz</cp:lastModifiedBy>
  <cp:revision>38</cp:revision>
  <dcterms:created xsi:type="dcterms:W3CDTF">2018-04-16T15:30:06Z</dcterms:created>
  <dcterms:modified xsi:type="dcterms:W3CDTF">2018-05-11T13:07:05Z</dcterms:modified>
</cp:coreProperties>
</file>