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2" r:id="rId3"/>
    <p:sldId id="263" r:id="rId4"/>
    <p:sldId id="264" r:id="rId5"/>
    <p:sldId id="261" r:id="rId6"/>
    <p:sldId id="267" r:id="rId7"/>
    <p:sldId id="266" r:id="rId8"/>
    <p:sldId id="265" r:id="rId9"/>
    <p:sldId id="279" r:id="rId10"/>
    <p:sldId id="278" r:id="rId11"/>
    <p:sldId id="277" r:id="rId12"/>
    <p:sldId id="276" r:id="rId13"/>
    <p:sldId id="275" r:id="rId14"/>
    <p:sldId id="274" r:id="rId15"/>
    <p:sldId id="270" r:id="rId16"/>
    <p:sldId id="273" r:id="rId17"/>
    <p:sldId id="272" r:id="rId18"/>
    <p:sldId id="269" r:id="rId19"/>
    <p:sldId id="268" r:id="rId20"/>
    <p:sldId id="284" r:id="rId21"/>
    <p:sldId id="282" r:id="rId22"/>
    <p:sldId id="304" r:id="rId23"/>
    <p:sldId id="303" r:id="rId24"/>
    <p:sldId id="302" r:id="rId25"/>
    <p:sldId id="314" r:id="rId26"/>
    <p:sldId id="312" r:id="rId27"/>
    <p:sldId id="315" r:id="rId28"/>
    <p:sldId id="258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4DC4D-C226-4442-B43B-C77B951EC64E}" type="datetimeFigureOut">
              <a:rPr lang="es-AR" smtClean="0"/>
              <a:pPr/>
              <a:t>11/5/2018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FDFFE-AE70-4F3F-9DCB-ACC7B9CBF2E5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FDFFE-AE70-4F3F-9DCB-ACC7B9CBF2E5}" type="slidenum">
              <a:rPr lang="es-AR" smtClean="0"/>
              <a:pPr/>
              <a:t>12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8100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51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9791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36095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91468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40663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08678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0856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19234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8955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62377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41AF2-AE28-40DA-9C91-2E4E4D3AD639}" type="datetimeFigureOut">
              <a:rPr lang="es-ES" smtClean="0"/>
              <a:pPr/>
              <a:t>11/05/2018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B494-4B35-43F2-B699-EE6C5E5072C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90776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714480" y="1233904"/>
            <a:ext cx="642942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4000" b="1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SERVICIOS DE INFORMACIÓN GEOGRÁFICA</a:t>
            </a:r>
          </a:p>
          <a:p>
            <a:pPr algn="ctr">
              <a:defRPr/>
            </a:pPr>
            <a:endParaRPr lang="es-AR" sz="1200" b="1" i="1" kern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s-AR" sz="40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s-AR" sz="4000" b="1" i="1" kern="0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Geoservicios</a:t>
            </a:r>
            <a:r>
              <a:rPr lang="es-AR" sz="4000" b="1" i="1" kern="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”</a:t>
            </a:r>
            <a:endParaRPr lang="es-AR" sz="4000" dirty="0"/>
          </a:p>
        </p:txBody>
      </p:sp>
      <p:sp>
        <p:nvSpPr>
          <p:cNvPr id="4" name="3 CuadroTexto"/>
          <p:cNvSpPr txBox="1"/>
          <p:nvPr/>
        </p:nvSpPr>
        <p:spPr>
          <a:xfrm>
            <a:off x="2357422" y="5072074"/>
            <a:ext cx="7000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10 Y 11 DE MAYO DE 2018 / AUDITORIO ELOY CAMUS / CENTRO CIVICO SAN JUAN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285984" y="4334540"/>
            <a:ext cx="75009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Lic. Alejandro Puchet</a:t>
            </a:r>
          </a:p>
          <a:p>
            <a:pPr algn="ctr"/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</a:rPr>
              <a:t>INSTITUTO GEOGRAFICO NACIONAL</a:t>
            </a:r>
          </a:p>
        </p:txBody>
      </p:sp>
    </p:spTree>
    <p:extLst>
      <p:ext uri="{BB962C8B-B14F-4D97-AF65-F5344CB8AC3E}">
        <p14:creationId xmlns:p14="http://schemas.microsoft.com/office/powerpoint/2010/main" xmlns="" val="385196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348038" y="548680"/>
            <a:ext cx="4230687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2400" b="1" i="1"/>
              <a:t>Ver, superponer y consultar</a:t>
            </a:r>
            <a:endParaRPr lang="es-ES" altLang="es-ES" sz="2400" b="1" i="1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071538" y="428604"/>
            <a:ext cx="1301750" cy="6413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3600" b="1" dirty="0"/>
              <a:t>WMS</a:t>
            </a:r>
            <a:endParaRPr lang="es-ES" altLang="es-ES" sz="3600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971550" y="1269405"/>
            <a:ext cx="7796213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b="1"/>
              <a:t>Servicio</a:t>
            </a:r>
            <a:r>
              <a:rPr lang="es-AR" altLang="es-ES"/>
              <a:t> que produce dinámicamente mapas </a:t>
            </a:r>
            <a:r>
              <a:rPr lang="es-AR" altLang="es-ES" i="1"/>
              <a:t>georreferenciados</a:t>
            </a:r>
            <a:r>
              <a:rPr lang="es-AR" altLang="es-ES"/>
              <a:t> a partir de información geográfica a través de internet de manera remota.</a:t>
            </a:r>
          </a:p>
          <a:p>
            <a:pPr eaLnBrk="1" hangingPunct="1"/>
            <a:endParaRPr lang="es-AR" altLang="es-ES"/>
          </a:p>
          <a:p>
            <a:pPr eaLnBrk="1" hangingPunct="1"/>
            <a:r>
              <a:rPr lang="es-AR" altLang="es-ES"/>
              <a:t>Para generar un mapa las </a:t>
            </a:r>
            <a:r>
              <a:rPr lang="es-AR" altLang="es-ES" i="1"/>
              <a:t>capas</a:t>
            </a:r>
            <a:r>
              <a:rPr lang="es-AR" altLang="es-ES"/>
              <a:t> que lo conformarán pueden superponerse según un orden y un valor de transparencia preestablecido.</a:t>
            </a:r>
            <a:endParaRPr lang="es-ES" altLang="es-ES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555875" y="2780705"/>
            <a:ext cx="4392613" cy="2971800"/>
            <a:chOff x="0" y="2205"/>
            <a:chExt cx="2767" cy="1872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05"/>
              <a:ext cx="2767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2018" y="2205"/>
              <a:ext cx="716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AR" altLang="es-ES"/>
                <a:t>VECTOR</a:t>
              </a:r>
              <a:endParaRPr lang="es-ES" altLang="es-ES"/>
            </a:p>
          </p:txBody>
        </p:sp>
      </p:grpSp>
      <p:grpSp>
        <p:nvGrpSpPr>
          <p:cNvPr id="8" name="Group 13"/>
          <p:cNvGrpSpPr>
            <a:grpSpLocks/>
          </p:cNvGrpSpPr>
          <p:nvPr/>
        </p:nvGrpSpPr>
        <p:grpSpPr bwMode="auto">
          <a:xfrm>
            <a:off x="2555875" y="2780705"/>
            <a:ext cx="4422775" cy="2986087"/>
            <a:chOff x="2835" y="2205"/>
            <a:chExt cx="2786" cy="1881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2205"/>
              <a:ext cx="2767" cy="1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4921" y="2205"/>
              <a:ext cx="70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AR" altLang="es-ES"/>
                <a:t>RASTER</a:t>
              </a:r>
              <a:endParaRPr lang="es-ES" altLang="es-ES"/>
            </a:p>
          </p:txBody>
        </p:sp>
      </p:grpSp>
      <p:grpSp>
        <p:nvGrpSpPr>
          <p:cNvPr id="11" name="Group 16"/>
          <p:cNvGrpSpPr>
            <a:grpSpLocks/>
          </p:cNvGrpSpPr>
          <p:nvPr/>
        </p:nvGrpSpPr>
        <p:grpSpPr bwMode="auto">
          <a:xfrm>
            <a:off x="2555875" y="2780705"/>
            <a:ext cx="4665663" cy="3019425"/>
            <a:chOff x="1202" y="1026"/>
            <a:chExt cx="3477" cy="2250"/>
          </a:xfrm>
        </p:grpSpPr>
        <p:pic>
          <p:nvPicPr>
            <p:cNvPr id="1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1026"/>
              <a:ext cx="3372" cy="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4059" y="1038"/>
              <a:ext cx="620" cy="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AR" altLang="es-ES"/>
                <a:t>MAPA</a:t>
              </a:r>
              <a:endParaRPr lang="es-ES" altLang="es-ES"/>
            </a:p>
          </p:txBody>
        </p:sp>
      </p:grp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250px-LG_L194WT-SF_LCD_monitor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171030"/>
            <a:ext cx="4392613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59955"/>
            <a:ext cx="37449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000364" y="328594"/>
            <a:ext cx="3871913" cy="4572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2400" b="1" i="1"/>
              <a:t>Invocar un WMS. Circuito</a:t>
            </a:r>
            <a:endParaRPr lang="es-ES" altLang="es-ES" sz="2400" b="1" i="1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00100" y="214290"/>
            <a:ext cx="1301750" cy="6413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3600" b="1" dirty="0"/>
              <a:t>WMS</a:t>
            </a:r>
            <a:endParaRPr lang="es-ES" altLang="es-ES" sz="3600" b="1" dirty="0"/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216818"/>
            <a:ext cx="1098550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520280"/>
            <a:ext cx="208756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827088" y="1055018"/>
            <a:ext cx="23050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/>
              <a:t>Cliente ligero (navegador web), o cliente pesado (SIG) envía una petición en formato URL</a:t>
            </a:r>
            <a:endParaRPr lang="es-ES" altLang="es-ES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6659563" y="1474118"/>
            <a:ext cx="24479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/>
              <a:t>Petición procesada por el Servidor de información geográfica</a:t>
            </a:r>
            <a:endParaRPr lang="es-ES" altLang="es-ES"/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6588125" y="3672805"/>
            <a:ext cx="2555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/>
              <a:t>Devuelve una imagen en formato (JPEG, GIF, PNG, etc.)</a:t>
            </a:r>
            <a:endParaRPr lang="es-ES" altLang="es-ES"/>
          </a:p>
        </p:txBody>
      </p:sp>
      <p:grpSp>
        <p:nvGrpSpPr>
          <p:cNvPr id="11" name="Group 27"/>
          <p:cNvGrpSpPr>
            <a:grpSpLocks/>
          </p:cNvGrpSpPr>
          <p:nvPr/>
        </p:nvGrpSpPr>
        <p:grpSpPr bwMode="auto">
          <a:xfrm>
            <a:off x="3851275" y="1007393"/>
            <a:ext cx="1512888" cy="936625"/>
            <a:chOff x="2608" y="1117"/>
            <a:chExt cx="953" cy="590"/>
          </a:xfrm>
        </p:grpSpPr>
        <p:sp>
          <p:nvSpPr>
            <p:cNvPr id="12" name="AutoShape 18"/>
            <p:cNvSpPr>
              <a:spLocks noChangeArrowheads="1"/>
            </p:cNvSpPr>
            <p:nvPr/>
          </p:nvSpPr>
          <p:spPr bwMode="auto">
            <a:xfrm rot="-5400000">
              <a:off x="2790" y="935"/>
              <a:ext cx="590" cy="953"/>
            </a:xfrm>
            <a:prstGeom prst="downArrow">
              <a:avLst>
                <a:gd name="adj1" fmla="val 50000"/>
                <a:gd name="adj2" fmla="val 40381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es-ES" altLang="es-E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2608" y="1298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AR" altLang="es-ES" b="1"/>
                <a:t>PETICIÓN</a:t>
              </a:r>
              <a:endParaRPr lang="es-ES" altLang="es-ES" b="1"/>
            </a:p>
          </p:txBody>
        </p:sp>
      </p:grpSp>
      <p:grpSp>
        <p:nvGrpSpPr>
          <p:cNvPr id="14" name="Group 28"/>
          <p:cNvGrpSpPr>
            <a:grpSpLocks/>
          </p:cNvGrpSpPr>
          <p:nvPr/>
        </p:nvGrpSpPr>
        <p:grpSpPr bwMode="auto">
          <a:xfrm>
            <a:off x="7019925" y="2807618"/>
            <a:ext cx="1728788" cy="865187"/>
            <a:chOff x="2880" y="2386"/>
            <a:chExt cx="1089" cy="545"/>
          </a:xfrm>
        </p:grpSpPr>
        <p:sp>
          <p:nvSpPr>
            <p:cNvPr id="15" name="AutoShape 20"/>
            <p:cNvSpPr>
              <a:spLocks noChangeArrowheads="1"/>
            </p:cNvSpPr>
            <p:nvPr/>
          </p:nvSpPr>
          <p:spPr bwMode="auto">
            <a:xfrm rot="5400000">
              <a:off x="3152" y="2114"/>
              <a:ext cx="545" cy="1089"/>
            </a:xfrm>
            <a:prstGeom prst="downArrow">
              <a:avLst>
                <a:gd name="adj1" fmla="val 50000"/>
                <a:gd name="adj2" fmla="val 49954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s-ES" altLang="es-ES"/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2971" y="2523"/>
              <a:ext cx="9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AR" altLang="es-ES" sz="1600" b="1"/>
                <a:t>RESPUESTA</a:t>
              </a:r>
              <a:endParaRPr lang="es-ES" altLang="es-ES" sz="1600" b="1"/>
            </a:p>
          </p:txBody>
        </p:sp>
      </p:grp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42844" y="4776805"/>
            <a:ext cx="8748712" cy="122396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42844" y="1125538"/>
            <a:ext cx="8748712" cy="21590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 sz="90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24156" y="214290"/>
            <a:ext cx="5040313" cy="707886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altLang="es-ES" sz="2000" b="1" i="1" dirty="0"/>
              <a:t>Especificaciones y reglas de solicitud de la OGC. </a:t>
            </a:r>
            <a:r>
              <a:rPr lang="es-AR" altLang="es-ES" sz="2000" b="1" i="1" dirty="0" smtClean="0"/>
              <a:t>Invocar </a:t>
            </a:r>
            <a:r>
              <a:rPr lang="es-AR" altLang="es-ES" sz="2000" b="1" i="1" dirty="0"/>
              <a:t>operaciones</a:t>
            </a:r>
            <a:endParaRPr lang="es-ES" altLang="es-ES" sz="2000" b="1" i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50906" y="260350"/>
            <a:ext cx="1301750" cy="6413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3600" b="1"/>
              <a:t>WMS</a:t>
            </a:r>
            <a:endParaRPr lang="es-ES" altLang="es-ES" sz="3600" b="1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67546" y="1740747"/>
            <a:ext cx="41408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2400" dirty="0" err="1"/>
              <a:t>Get</a:t>
            </a:r>
            <a:r>
              <a:rPr lang="es-AR" altLang="es-ES" sz="2400" dirty="0"/>
              <a:t> </a:t>
            </a:r>
            <a:r>
              <a:rPr lang="es-AR" altLang="es-ES" sz="2400" dirty="0" err="1"/>
              <a:t>Capabilities</a:t>
            </a:r>
            <a:r>
              <a:rPr lang="es-AR" altLang="es-ES" sz="2400" dirty="0"/>
              <a:t> (Obligatoria)</a:t>
            </a:r>
          </a:p>
          <a:p>
            <a:pPr eaLnBrk="1" hangingPunct="1"/>
            <a:r>
              <a:rPr lang="es-AR" altLang="es-ES" sz="2400" i="1" dirty="0" smtClean="0"/>
              <a:t>Capacidades </a:t>
            </a:r>
            <a:r>
              <a:rPr lang="es-AR" altLang="es-ES" sz="2400" i="1" dirty="0"/>
              <a:t>del </a:t>
            </a:r>
            <a:r>
              <a:rPr lang="es-AR" altLang="es-ES" sz="2400" i="1" dirty="0" smtClean="0"/>
              <a:t>servicio</a:t>
            </a:r>
            <a:endParaRPr lang="es-ES" altLang="es-ES" sz="2400" i="1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7306" y="3494790"/>
            <a:ext cx="31454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2400" dirty="0" err="1"/>
              <a:t>Get</a:t>
            </a:r>
            <a:r>
              <a:rPr lang="es-AR" altLang="es-ES" sz="2400" dirty="0"/>
              <a:t> </a:t>
            </a:r>
            <a:r>
              <a:rPr lang="es-AR" altLang="es-ES" sz="2400" dirty="0" err="1"/>
              <a:t>Map</a:t>
            </a:r>
            <a:r>
              <a:rPr lang="es-AR" altLang="es-ES" sz="2400" dirty="0"/>
              <a:t> (Obligatoria)</a:t>
            </a:r>
          </a:p>
          <a:p>
            <a:pPr eaLnBrk="1" hangingPunct="1"/>
            <a:r>
              <a:rPr lang="es-AR" altLang="es-ES" sz="2400" i="1" dirty="0" smtClean="0"/>
              <a:t>Imagen </a:t>
            </a:r>
            <a:r>
              <a:rPr lang="es-AR" altLang="es-ES" sz="2400" i="1" dirty="0"/>
              <a:t>del mapa</a:t>
            </a:r>
            <a:endParaRPr lang="es-ES" altLang="es-ES" sz="2400" i="1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85720" y="5110475"/>
            <a:ext cx="4679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2400" dirty="0" err="1"/>
              <a:t>Get</a:t>
            </a:r>
            <a:r>
              <a:rPr lang="es-AR" altLang="es-ES" sz="2400" dirty="0"/>
              <a:t> </a:t>
            </a:r>
            <a:r>
              <a:rPr lang="es-AR" altLang="es-ES" sz="2400" dirty="0" err="1"/>
              <a:t>Feature</a:t>
            </a:r>
            <a:r>
              <a:rPr lang="es-AR" altLang="es-ES" sz="2400" dirty="0"/>
              <a:t> </a:t>
            </a:r>
            <a:r>
              <a:rPr lang="es-AR" altLang="es-ES" sz="2400" dirty="0" err="1"/>
              <a:t>Info</a:t>
            </a:r>
            <a:r>
              <a:rPr lang="es-AR" altLang="es-ES" sz="2400" dirty="0"/>
              <a:t> (Opcional)</a:t>
            </a:r>
            <a:endParaRPr lang="es-ES" altLang="es-ES" sz="2400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072066" y="1183361"/>
            <a:ext cx="378621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dirty="0"/>
              <a:t>Se describen las operaciones y funcionalidades ofrecidas por el servidor.</a:t>
            </a:r>
          </a:p>
          <a:p>
            <a:pPr eaLnBrk="1" hangingPunct="1"/>
            <a:r>
              <a:rPr lang="es-AR" altLang="es-ES" dirty="0"/>
              <a:t>Devuelve los metadatos del Servicio. Descripción del contenido del servicio WMS y de los parámetros de petición admisibles</a:t>
            </a:r>
            <a:endParaRPr lang="es-ES" altLang="es-ES" dirty="0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143505" y="3429000"/>
            <a:ext cx="3714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dirty="0"/>
              <a:t>Devuelve una imagen del mapa cuyos parámetros </a:t>
            </a:r>
            <a:r>
              <a:rPr lang="es-AR" altLang="es-ES" dirty="0" err="1"/>
              <a:t>geoespaciales</a:t>
            </a:r>
            <a:r>
              <a:rPr lang="es-AR" altLang="es-ES" dirty="0"/>
              <a:t> y dimensionales se definieron en la solicitud</a:t>
            </a:r>
            <a:endParaRPr lang="es-ES" altLang="es-ES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5118127" y="5065730"/>
            <a:ext cx="3311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dirty="0"/>
              <a:t>Devuelve información sobre atributos </a:t>
            </a:r>
            <a:endParaRPr lang="es-ES" altLang="es-ES" dirty="0"/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8596" y="1274280"/>
            <a:ext cx="828680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altLang="es-ES" sz="2400" b="1" dirty="0" smtClean="0">
                <a:latin typeface="+mn-lt"/>
              </a:rPr>
              <a:t>Parámetros </a:t>
            </a:r>
            <a:r>
              <a:rPr lang="es-AR" altLang="es-ES" sz="2400" b="1" dirty="0">
                <a:latin typeface="+mn-lt"/>
              </a:rPr>
              <a:t>de petición admisibles: </a:t>
            </a:r>
            <a:endParaRPr lang="es-AR" altLang="es-ES" sz="2400" b="1" dirty="0" smtClean="0">
              <a:latin typeface="+mn-lt"/>
            </a:endParaRPr>
          </a:p>
          <a:p>
            <a:pPr eaLnBrk="1" hangingPunct="1"/>
            <a:endParaRPr lang="es-AR" altLang="es-ES" sz="2000" b="1" dirty="0" smtClean="0">
              <a:latin typeface="+mn-lt"/>
            </a:endParaRPr>
          </a:p>
          <a:p>
            <a:pPr algn="ctr" eaLnBrk="1" hangingPunct="1"/>
            <a:r>
              <a:rPr lang="es-AR" altLang="es-ES" sz="2000" dirty="0" smtClean="0">
                <a:latin typeface="+mn-lt"/>
              </a:rPr>
              <a:t>¿Qué </a:t>
            </a:r>
            <a:r>
              <a:rPr lang="es-AR" altLang="es-ES" sz="2000" dirty="0">
                <a:latin typeface="+mn-lt"/>
              </a:rPr>
              <a:t>puedo pedirle a este </a:t>
            </a:r>
            <a:r>
              <a:rPr lang="es-AR" altLang="es-ES" sz="2000" dirty="0" smtClean="0">
                <a:latin typeface="+mn-lt"/>
              </a:rPr>
              <a:t>servicio?                 </a:t>
            </a:r>
            <a:endParaRPr lang="es-AR" altLang="es-ES" sz="2000" dirty="0" smtClean="0">
              <a:latin typeface="+mn-lt"/>
            </a:endParaRPr>
          </a:p>
          <a:p>
            <a:pPr algn="ctr" eaLnBrk="1" hangingPunct="1"/>
            <a:endParaRPr lang="es-AR" altLang="es-ES" sz="2000" dirty="0" smtClean="0">
              <a:latin typeface="+mn-lt"/>
            </a:endParaRPr>
          </a:p>
          <a:p>
            <a:pPr algn="ctr" eaLnBrk="1" hangingPunct="1"/>
            <a:r>
              <a:rPr lang="es-AR" altLang="es-ES" sz="2000" dirty="0" smtClean="0">
                <a:latin typeface="+mn-lt"/>
              </a:rPr>
              <a:t> </a:t>
            </a:r>
            <a:r>
              <a:rPr lang="es-AR" altLang="es-ES" sz="2000" dirty="0" smtClean="0">
                <a:latin typeface="+mn-lt"/>
              </a:rPr>
              <a:t>¿Qué capas están disponibles</a:t>
            </a:r>
            <a:r>
              <a:rPr lang="es-AR" altLang="es-ES" sz="2000" dirty="0" smtClean="0">
                <a:latin typeface="+mn-lt"/>
              </a:rPr>
              <a:t>?</a:t>
            </a:r>
          </a:p>
          <a:p>
            <a:pPr algn="ctr" eaLnBrk="1" hangingPunct="1"/>
            <a:endParaRPr lang="es-AR" altLang="es-ES" sz="2000" dirty="0" smtClean="0">
              <a:latin typeface="+mn-lt"/>
            </a:endParaRPr>
          </a:p>
          <a:p>
            <a:pPr algn="ctr" eaLnBrk="1" hangingPunct="1"/>
            <a:r>
              <a:rPr lang="es-AR" altLang="es-ES" sz="2000" dirty="0" smtClean="0">
                <a:latin typeface="+mn-lt"/>
              </a:rPr>
              <a:t>¿</a:t>
            </a:r>
            <a:r>
              <a:rPr lang="es-AR" altLang="es-ES" sz="2000" dirty="0">
                <a:latin typeface="+mn-lt"/>
              </a:rPr>
              <a:t>Qué puedo solicitar al servicio</a:t>
            </a:r>
            <a:r>
              <a:rPr lang="es-AR" altLang="es-ES" sz="2000" dirty="0" smtClean="0">
                <a:latin typeface="+mn-lt"/>
              </a:rPr>
              <a:t>?       </a:t>
            </a:r>
            <a:r>
              <a:rPr lang="es-AR" altLang="es-ES" sz="2000" dirty="0" smtClean="0">
                <a:latin typeface="+mn-lt"/>
              </a:rPr>
              <a:t> </a:t>
            </a:r>
          </a:p>
          <a:p>
            <a:pPr algn="ctr" eaLnBrk="1" hangingPunct="1"/>
            <a:endParaRPr lang="es-AR" altLang="es-ES" sz="2000" dirty="0" smtClean="0">
              <a:latin typeface="+mn-lt"/>
            </a:endParaRPr>
          </a:p>
          <a:p>
            <a:pPr algn="ctr" eaLnBrk="1" hangingPunct="1"/>
            <a:r>
              <a:rPr lang="es-AR" altLang="es-ES" sz="2000" dirty="0" smtClean="0">
                <a:latin typeface="+mn-lt"/>
              </a:rPr>
              <a:t>Mínimas </a:t>
            </a:r>
            <a:r>
              <a:rPr lang="es-AR" altLang="es-ES" sz="2000" dirty="0">
                <a:latin typeface="+mn-lt"/>
              </a:rPr>
              <a:t>descripciones de sus metadatos</a:t>
            </a:r>
            <a:r>
              <a:rPr lang="es-AR" altLang="es-ES" sz="2000" dirty="0" smtClean="0">
                <a:latin typeface="+mn-lt"/>
              </a:rPr>
              <a:t>.</a:t>
            </a:r>
          </a:p>
          <a:p>
            <a:pPr algn="ctr" eaLnBrk="1" hangingPunct="1"/>
            <a:endParaRPr lang="es-AR" altLang="es-ES" sz="2000" dirty="0">
              <a:latin typeface="+mn-lt"/>
            </a:endParaRPr>
          </a:p>
          <a:p>
            <a:pPr algn="ctr" eaLnBrk="1" hangingPunct="1"/>
            <a:r>
              <a:rPr lang="es-AR" altLang="es-ES" sz="2000" dirty="0">
                <a:latin typeface="+mn-lt"/>
              </a:rPr>
              <a:t>¿Qué sistema de referencia utiliza</a:t>
            </a:r>
            <a:r>
              <a:rPr lang="es-AR" altLang="es-ES" sz="2000" dirty="0" smtClean="0">
                <a:latin typeface="+mn-lt"/>
              </a:rPr>
              <a:t>?      </a:t>
            </a:r>
            <a:endParaRPr lang="es-AR" altLang="es-ES" sz="2000" dirty="0" smtClean="0">
              <a:latin typeface="+mn-lt"/>
            </a:endParaRPr>
          </a:p>
          <a:p>
            <a:pPr algn="ctr" eaLnBrk="1" hangingPunct="1"/>
            <a:endParaRPr lang="es-AR" altLang="es-ES" sz="2000" dirty="0" smtClean="0">
              <a:latin typeface="+mn-lt"/>
            </a:endParaRPr>
          </a:p>
          <a:p>
            <a:pPr algn="ctr" eaLnBrk="1" hangingPunct="1"/>
            <a:r>
              <a:rPr lang="es-AR" altLang="es-ES" sz="2000" dirty="0" smtClean="0">
                <a:latin typeface="+mn-lt"/>
              </a:rPr>
              <a:t>¿</a:t>
            </a:r>
            <a:r>
              <a:rPr lang="es-AR" altLang="es-ES" sz="2000" dirty="0">
                <a:latin typeface="+mn-lt"/>
              </a:rPr>
              <a:t>Qué estilos de visualización están disponibles?</a:t>
            </a:r>
            <a:endParaRPr lang="es-ES" altLang="es-ES" sz="2000" dirty="0">
              <a:latin typeface="+mn-lt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85786" y="214290"/>
            <a:ext cx="77146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altLang="es-ES" sz="3600" b="1" i="1" dirty="0">
                <a:solidFill>
                  <a:srgbClr val="002060"/>
                </a:solidFill>
                <a:latin typeface="+mj-lt"/>
              </a:rPr>
              <a:t>Capacidades del </a:t>
            </a:r>
            <a:r>
              <a:rPr lang="es-AR" altLang="es-ES" sz="3600" b="1" i="1" dirty="0" err="1" smtClean="0">
                <a:solidFill>
                  <a:srgbClr val="002060"/>
                </a:solidFill>
                <a:latin typeface="+mj-lt"/>
              </a:rPr>
              <a:t>Geoservicio</a:t>
            </a:r>
            <a:endParaRPr lang="es-AR" altLang="es-ES" sz="3600" b="1" i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472" y="31198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AR" altLang="es-ES" sz="2400" b="1" i="1" dirty="0" smtClean="0">
                <a:solidFill>
                  <a:srgbClr val="002060"/>
                </a:solidFill>
                <a:ea typeface="+mn-ea"/>
                <a:cs typeface="Arial" charset="0"/>
              </a:rPr>
              <a:t>Ejemplos peticiones </a:t>
            </a:r>
            <a:r>
              <a:rPr lang="es-AR" altLang="es-ES" sz="2400" b="1" i="1" dirty="0" err="1" smtClean="0">
                <a:solidFill>
                  <a:srgbClr val="002060"/>
                </a:solidFill>
                <a:ea typeface="+mn-ea"/>
                <a:cs typeface="Arial" charset="0"/>
              </a:rPr>
              <a:t>GetCapabilities</a:t>
            </a:r>
            <a:r>
              <a:rPr lang="es-AR" altLang="es-ES" sz="2400" b="1" i="1" dirty="0" smtClean="0">
                <a:solidFill>
                  <a:srgbClr val="002060"/>
                </a:solidFill>
                <a:ea typeface="+mn-ea"/>
                <a:cs typeface="Arial" charset="0"/>
              </a:rPr>
              <a:t> WMS </a:t>
            </a:r>
            <a:br>
              <a:rPr lang="es-AR" altLang="es-ES" sz="2400" b="1" i="1" dirty="0" smtClean="0">
                <a:solidFill>
                  <a:srgbClr val="002060"/>
                </a:solidFill>
                <a:ea typeface="+mn-ea"/>
                <a:cs typeface="Arial" charset="0"/>
              </a:rPr>
            </a:br>
            <a:r>
              <a:rPr lang="es-AR" altLang="es-ES" sz="2400" b="1" i="1" dirty="0" smtClean="0">
                <a:solidFill>
                  <a:srgbClr val="002060"/>
                </a:solidFill>
                <a:ea typeface="+mn-ea"/>
                <a:cs typeface="Arial" charset="0"/>
              </a:rPr>
              <a:t>(Capacidades del servicio)</a:t>
            </a:r>
            <a:endParaRPr lang="es-ES" altLang="es-ES" sz="2400" b="1" i="1" dirty="0" smtClean="0">
              <a:solidFill>
                <a:srgbClr val="002060"/>
              </a:solidFill>
              <a:ea typeface="+mn-ea"/>
              <a:cs typeface="Arial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9388" y="2568355"/>
            <a:ext cx="83883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dirty="0"/>
              <a:t>http://www.mapaeducativo.edu.ar/geoserver/ogc/ows?</a:t>
            </a:r>
            <a:r>
              <a:rPr lang="es-ES" altLang="es-ES" b="1" dirty="0">
                <a:solidFill>
                  <a:srgbClr val="FF0000"/>
                </a:solidFill>
              </a:rPr>
              <a:t>service=wms</a:t>
            </a:r>
            <a:r>
              <a:rPr lang="es-ES" altLang="es-ES" dirty="0"/>
              <a:t>&amp;version=1.3.0&amp;</a:t>
            </a:r>
            <a:r>
              <a:rPr lang="es-ES" altLang="es-ES" b="1" dirty="0">
                <a:solidFill>
                  <a:srgbClr val="FF0000"/>
                </a:solidFill>
              </a:rPr>
              <a:t>request=GetCapabilities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4282" y="1847842"/>
            <a:ext cx="254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b="1" dirty="0"/>
              <a:t>WMS Mapa Educativo</a:t>
            </a:r>
            <a:endParaRPr lang="es-ES" altLang="es-ES" b="1" dirty="0"/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42852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AR" altLang="es-ES" sz="2400" b="1" i="1" dirty="0" smtClean="0">
                <a:solidFill>
                  <a:srgbClr val="002060"/>
                </a:solidFill>
                <a:ea typeface="+mn-ea"/>
                <a:cs typeface="Arial" charset="0"/>
              </a:rPr>
              <a:t>Respuesta a una petición </a:t>
            </a:r>
            <a:r>
              <a:rPr lang="es-AR" altLang="es-ES" sz="2400" b="1" i="1" dirty="0" err="1" smtClean="0">
                <a:solidFill>
                  <a:srgbClr val="002060"/>
                </a:solidFill>
                <a:ea typeface="+mn-ea"/>
                <a:cs typeface="Arial" charset="0"/>
              </a:rPr>
              <a:t>GetCapabilities</a:t>
            </a:r>
            <a:r>
              <a:rPr lang="es-AR" altLang="es-ES" sz="2400" b="1" i="1" dirty="0" smtClean="0">
                <a:solidFill>
                  <a:srgbClr val="002060"/>
                </a:solidFill>
                <a:ea typeface="+mn-ea"/>
                <a:cs typeface="Arial" charset="0"/>
              </a:rPr>
              <a:t/>
            </a:r>
            <a:br>
              <a:rPr lang="es-AR" altLang="es-ES" sz="2400" b="1" i="1" dirty="0" smtClean="0">
                <a:solidFill>
                  <a:srgbClr val="002060"/>
                </a:solidFill>
                <a:ea typeface="+mn-ea"/>
                <a:cs typeface="Arial" charset="0"/>
              </a:rPr>
            </a:br>
            <a:r>
              <a:rPr lang="es-AR" altLang="es-ES" sz="2400" b="1" i="1" dirty="0" smtClean="0">
                <a:solidFill>
                  <a:srgbClr val="002060"/>
                </a:solidFill>
                <a:ea typeface="+mn-ea"/>
                <a:cs typeface="Arial" charset="0"/>
              </a:rPr>
              <a:t>Archivo en formato XML, cliente liviano. Navegador</a:t>
            </a:r>
            <a:endParaRPr lang="es-ES" altLang="es-ES" sz="2400" b="1" i="1" dirty="0" smtClean="0">
              <a:solidFill>
                <a:srgbClr val="002060"/>
              </a:solidFill>
              <a:ea typeface="+mn-ea"/>
              <a:cs typeface="Arial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26"/>
            <a:ext cx="8894793" cy="4277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31775" y="1052513"/>
            <a:ext cx="84439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dirty="0"/>
              <a:t>http://www.mapaeducativo.edu.ar/geoserver/ogc/ows?service=wms&amp;version=1.3.0&amp;</a:t>
            </a:r>
            <a:r>
              <a:rPr lang="es-ES" altLang="es-ES" b="1" dirty="0">
                <a:solidFill>
                  <a:srgbClr val="FF0000"/>
                </a:solidFill>
              </a:rPr>
              <a:t>request=GetCapabilities</a:t>
            </a:r>
          </a:p>
          <a:p>
            <a:pPr eaLnBrk="1" hangingPunct="1"/>
            <a:endParaRPr lang="es-ES" altLang="es-ES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92725" y="3068639"/>
            <a:ext cx="3600450" cy="23083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1600" b="1" dirty="0" smtClean="0"/>
              <a:t>Respuestas a las peticiones</a:t>
            </a:r>
            <a:r>
              <a:rPr lang="es-AR" altLang="es-ES" sz="1600" dirty="0" smtClean="0"/>
              <a:t>:</a:t>
            </a:r>
          </a:p>
          <a:p>
            <a:pPr eaLnBrk="1" hangingPunct="1"/>
            <a:r>
              <a:rPr lang="es-AR" altLang="es-ES" sz="1600" dirty="0" smtClean="0"/>
              <a:t>¿</a:t>
            </a:r>
            <a:r>
              <a:rPr lang="es-AR" altLang="es-ES" sz="1600" dirty="0" smtClean="0"/>
              <a:t>Qué </a:t>
            </a:r>
            <a:r>
              <a:rPr lang="es-AR" altLang="es-ES" sz="1600" dirty="0"/>
              <a:t>puedo pedirle a este </a:t>
            </a:r>
            <a:r>
              <a:rPr lang="es-AR" altLang="es-ES" sz="1600" dirty="0" smtClean="0"/>
              <a:t>servicio?</a:t>
            </a:r>
            <a:endParaRPr lang="es-AR" altLang="es-ES" sz="1600" dirty="0"/>
          </a:p>
          <a:p>
            <a:pPr eaLnBrk="1" hangingPunct="1"/>
            <a:r>
              <a:rPr lang="es-AR" altLang="es-ES" sz="1600" dirty="0"/>
              <a:t>¿Qué capas están disponibles?</a:t>
            </a:r>
          </a:p>
          <a:p>
            <a:pPr eaLnBrk="1" hangingPunct="1"/>
            <a:r>
              <a:rPr lang="es-AR" altLang="es-ES" sz="1600" dirty="0"/>
              <a:t>¿Qué puedo solicitar al servicio?</a:t>
            </a:r>
          </a:p>
          <a:p>
            <a:pPr eaLnBrk="1" hangingPunct="1"/>
            <a:r>
              <a:rPr lang="es-AR" altLang="es-ES" sz="1600" dirty="0" smtClean="0"/>
              <a:t>¿</a:t>
            </a:r>
            <a:r>
              <a:rPr lang="es-AR" altLang="es-ES" sz="1600" dirty="0"/>
              <a:t>Qué sistema de referencia utiliza?</a:t>
            </a:r>
          </a:p>
          <a:p>
            <a:pPr eaLnBrk="1" hangingPunct="1"/>
            <a:r>
              <a:rPr lang="es-AR" altLang="es-ES" sz="1600" dirty="0"/>
              <a:t>¿Qué estilos de visualización están disponibles</a:t>
            </a:r>
            <a:r>
              <a:rPr lang="es-AR" altLang="es-ES" sz="1600" dirty="0" smtClean="0"/>
              <a:t>?</a:t>
            </a:r>
          </a:p>
          <a:p>
            <a:pPr eaLnBrk="1" hangingPunct="1"/>
            <a:r>
              <a:rPr lang="es-AR" altLang="es-ES" sz="1600" dirty="0" smtClean="0"/>
              <a:t> </a:t>
            </a:r>
            <a:r>
              <a:rPr lang="es-AR" altLang="es-ES" sz="1600" dirty="0" smtClean="0"/>
              <a:t>Mínimas descripciones de sus metadatos</a:t>
            </a:r>
            <a:r>
              <a:rPr lang="es-AR" altLang="es-ES" sz="1600" dirty="0" smtClean="0"/>
              <a:t>.</a:t>
            </a:r>
            <a:endParaRPr lang="es-ES" altLang="es-ES" sz="1600" dirty="0"/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428604"/>
            <a:ext cx="3100384" cy="55392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28596" y="3571876"/>
            <a:ext cx="2786082" cy="1297730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" name="3 Rectángulo"/>
          <p:cNvSpPr/>
          <p:nvPr/>
        </p:nvSpPr>
        <p:spPr>
          <a:xfrm>
            <a:off x="4572000" y="871349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altLang="es-ES" sz="2400" b="1" i="1" dirty="0" smtClean="0">
                <a:solidFill>
                  <a:srgbClr val="002060"/>
                </a:solidFill>
                <a:cs typeface="Arial" charset="0"/>
              </a:rPr>
              <a:t>Ejemplos peticiones </a:t>
            </a:r>
            <a:endParaRPr lang="es-AR" altLang="es-ES" sz="2400" b="1" i="1" dirty="0" smtClean="0">
              <a:solidFill>
                <a:srgbClr val="002060"/>
              </a:solidFill>
              <a:cs typeface="Arial" charset="0"/>
            </a:endParaRPr>
          </a:p>
          <a:p>
            <a:pPr algn="ctr"/>
            <a:r>
              <a:rPr lang="es-AR" altLang="es-ES" sz="2400" b="1" i="1" dirty="0" err="1" smtClean="0">
                <a:solidFill>
                  <a:srgbClr val="002060"/>
                </a:solidFill>
                <a:cs typeface="Arial" charset="0"/>
              </a:rPr>
              <a:t>GetCapabilities</a:t>
            </a:r>
            <a:r>
              <a:rPr lang="es-AR" altLang="es-ES" sz="2400" b="1" i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s-AR" altLang="es-ES" sz="2400" b="1" i="1" dirty="0" smtClean="0">
                <a:solidFill>
                  <a:srgbClr val="002060"/>
                </a:solidFill>
                <a:cs typeface="Arial" charset="0"/>
              </a:rPr>
              <a:t>WMS </a:t>
            </a:r>
            <a:r>
              <a:rPr lang="es-AR" altLang="es-ES" sz="2400" b="1" i="1" smtClean="0">
                <a:solidFill>
                  <a:srgbClr val="002060"/>
                </a:solidFill>
                <a:cs typeface="Arial" charset="0"/>
              </a:rPr>
              <a:t/>
            </a:r>
            <a:br>
              <a:rPr lang="es-AR" altLang="es-ES" sz="2400" b="1" i="1" smtClean="0">
                <a:solidFill>
                  <a:srgbClr val="002060"/>
                </a:solidFill>
                <a:cs typeface="Arial" charset="0"/>
              </a:rPr>
            </a:br>
            <a:r>
              <a:rPr lang="es-AR" altLang="es-ES" sz="2400" b="1" i="1" smtClean="0">
                <a:solidFill>
                  <a:srgbClr val="002060"/>
                </a:solidFill>
                <a:cs typeface="Arial" charset="0"/>
              </a:rPr>
              <a:t>(Capacidades del servicio)</a:t>
            </a:r>
            <a:endParaRPr lang="es-AR" altLang="es-ES" sz="2400" b="1" i="1" dirty="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2015444"/>
            <a:ext cx="7605736" cy="40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643306" y="4577372"/>
            <a:ext cx="414340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dirty="0"/>
              <a:t>Lista de las capas disponibles, un resumen básico, un título asociado y estilos </a:t>
            </a:r>
            <a:r>
              <a:rPr lang="es-AR" altLang="es-ES" dirty="0" smtClean="0"/>
              <a:t>predefinidos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28596" y="357167"/>
            <a:ext cx="8229600" cy="183127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AR" altLang="es-ES" sz="2400" b="1" i="1" dirty="0" smtClean="0">
                <a:solidFill>
                  <a:srgbClr val="002060"/>
                </a:solidFill>
                <a:latin typeface="+mj-lt"/>
              </a:rPr>
              <a:t>Respuesta </a:t>
            </a:r>
            <a:r>
              <a:rPr lang="es-AR" altLang="es-ES" sz="2400" b="1" i="1" dirty="0">
                <a:solidFill>
                  <a:srgbClr val="002060"/>
                </a:solidFill>
                <a:latin typeface="+mj-lt"/>
              </a:rPr>
              <a:t>a una petición </a:t>
            </a:r>
            <a:r>
              <a:rPr lang="es-AR" altLang="es-ES" sz="2400" b="1" i="1" dirty="0" err="1" smtClean="0">
                <a:solidFill>
                  <a:srgbClr val="002060"/>
                </a:solidFill>
                <a:latin typeface="+mj-lt"/>
              </a:rPr>
              <a:t>Get</a:t>
            </a:r>
            <a:r>
              <a:rPr lang="es-AR" altLang="es-ES" sz="2400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s-AR" altLang="es-ES" sz="2400" b="1" i="1" dirty="0" err="1" smtClean="0">
                <a:solidFill>
                  <a:srgbClr val="002060"/>
                </a:solidFill>
                <a:latin typeface="+mj-lt"/>
              </a:rPr>
              <a:t>Capabilities</a:t>
            </a:r>
            <a:endParaRPr lang="es-AR" altLang="es-ES" sz="2400" b="1" i="1" dirty="0" smtClean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</a:pPr>
            <a:endParaRPr lang="es-AR" altLang="es-ES" sz="1100" b="1" i="1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spcBef>
                <a:spcPct val="0"/>
              </a:spcBef>
            </a:pPr>
            <a:r>
              <a:rPr lang="es-AR" altLang="es-ES" b="1" i="1" dirty="0" smtClean="0"/>
              <a:t>Lectura </a:t>
            </a:r>
            <a:r>
              <a:rPr lang="es-AR" altLang="es-ES" b="1" i="1" dirty="0"/>
              <a:t>del XML por un cliente pesado. SIG de </a:t>
            </a:r>
            <a:r>
              <a:rPr lang="es-AR" altLang="es-ES" b="1" i="1" dirty="0" smtClean="0"/>
              <a:t>Escritorio:</a:t>
            </a:r>
            <a:endParaRPr lang="es-AR" altLang="es-ES" b="1" i="1" dirty="0"/>
          </a:p>
          <a:p>
            <a:pPr eaLnBrk="1" hangingPunct="1">
              <a:spcBef>
                <a:spcPct val="0"/>
              </a:spcBef>
            </a:pPr>
            <a:r>
              <a:rPr lang="es-ES" altLang="es-ES" dirty="0" err="1" smtClean="0"/>
              <a:t>http</a:t>
            </a:r>
            <a:r>
              <a:rPr lang="es-ES" altLang="es-ES" dirty="0" err="1"/>
              <a:t>://www.mapaeducativo.edu.ar/geoserver/ogc/ows?service=wms&amp;version=1.3.0&amp;request=GetCapabilities</a:t>
            </a:r>
            <a:r>
              <a:rPr lang="es-ES" altLang="es-ES" sz="2400" b="1" i="1" dirty="0" err="1">
                <a:solidFill>
                  <a:srgbClr val="002060"/>
                </a:solidFill>
                <a:latin typeface="+mj-lt"/>
              </a:rPr>
              <a:t/>
            </a:r>
            <a:br>
              <a:rPr lang="es-ES" altLang="es-ES" sz="2400" b="1" i="1" dirty="0" err="1">
                <a:solidFill>
                  <a:srgbClr val="002060"/>
                </a:solidFill>
                <a:latin typeface="+mj-lt"/>
              </a:rPr>
            </a:br>
            <a:endParaRPr lang="es-ES" altLang="es-ES" sz="2400" b="1" i="1" dirty="0" err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42852"/>
            <a:ext cx="9036050" cy="95410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AR" altLang="es-ES" sz="2800" b="1" i="1" dirty="0" smtClean="0">
                <a:solidFill>
                  <a:srgbClr val="002060"/>
                </a:solidFill>
                <a:ea typeface="+mn-ea"/>
                <a:cs typeface="Arial" charset="0"/>
              </a:rPr>
              <a:t>Ejemplos peticiones </a:t>
            </a:r>
            <a:r>
              <a:rPr lang="es-AR" altLang="es-ES" sz="2800" b="1" i="1" dirty="0" err="1" smtClean="0">
                <a:solidFill>
                  <a:srgbClr val="002060"/>
                </a:solidFill>
                <a:ea typeface="+mn-ea"/>
                <a:cs typeface="Arial" charset="0"/>
              </a:rPr>
              <a:t>GetMap</a:t>
            </a:r>
            <a:r>
              <a:rPr lang="es-AR" altLang="es-ES" sz="2800" b="1" i="1" dirty="0" smtClean="0">
                <a:solidFill>
                  <a:srgbClr val="002060"/>
                </a:solidFill>
                <a:ea typeface="+mn-ea"/>
                <a:cs typeface="Arial" charset="0"/>
              </a:rPr>
              <a:t> WMS </a:t>
            </a:r>
            <a:br>
              <a:rPr lang="es-AR" altLang="es-ES" sz="2800" b="1" i="1" dirty="0" smtClean="0">
                <a:solidFill>
                  <a:srgbClr val="002060"/>
                </a:solidFill>
                <a:ea typeface="+mn-ea"/>
                <a:cs typeface="Arial" charset="0"/>
              </a:rPr>
            </a:br>
            <a:r>
              <a:rPr lang="es-AR" altLang="es-ES" sz="2800" b="1" i="1" dirty="0" smtClean="0">
                <a:solidFill>
                  <a:srgbClr val="002060"/>
                </a:solidFill>
                <a:ea typeface="+mn-ea"/>
                <a:cs typeface="Arial" charset="0"/>
              </a:rPr>
              <a:t>(Mapa)</a:t>
            </a:r>
            <a:endParaRPr lang="es-ES" altLang="es-ES" sz="2800" b="1" i="1" dirty="0" smtClean="0">
              <a:solidFill>
                <a:srgbClr val="002060"/>
              </a:solidFill>
              <a:ea typeface="+mn-ea"/>
              <a:cs typeface="Arial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387" y="1794395"/>
            <a:ext cx="5607059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dirty="0"/>
              <a:t>http://www.mapaeducativo.edu.ar/geoserver/ogc/wms?service=WMS&amp;version=1.1.0&amp;</a:t>
            </a:r>
            <a:r>
              <a:rPr lang="es-ES" altLang="es-ES" b="1" dirty="0">
                <a:solidFill>
                  <a:srgbClr val="FF0000"/>
                </a:solidFill>
              </a:rPr>
              <a:t>request=GetMap&amp;layers=ogc:escuelas</a:t>
            </a:r>
            <a:r>
              <a:rPr lang="es-ES" altLang="es-ES" dirty="0"/>
              <a:t>&amp;styles=&amp;bbox=-72.88671875,-63.3601951599121,-53.6383247375488,-21.8766117095947&amp;width=356&amp;height=768&amp;srs=EPSG:4326&amp;format=JPEG</a:t>
            </a:r>
            <a:endParaRPr lang="es-ES" altLang="es-ES" b="1" dirty="0">
              <a:solidFill>
                <a:srgbClr val="FF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85720" y="1420801"/>
            <a:ext cx="2546350" cy="3651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b="1" dirty="0"/>
              <a:t>WMS Mapa Educativo</a:t>
            </a:r>
            <a:endParaRPr lang="es-ES" altLang="es-ES" b="1" dirty="0"/>
          </a:p>
        </p:txBody>
      </p:sp>
      <p:pic>
        <p:nvPicPr>
          <p:cNvPr id="5" name="Picture 2" descr="http://www.mapaeducativo.edu.ar/geoserver/ogc/wms?service=WMS&amp;version=1.1.0&amp;request=GetMap&amp;layers=ogc:escuelas&amp;styles=&amp;bbox=-72.88671875,-63.3601951599121,-53.6383247375488,-21.8766117095947&amp;width=356&amp;height=768&amp;srs=EPSG:4326&amp;format=image%2F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784" y="1357298"/>
            <a:ext cx="1910430" cy="41212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773380" y="4214818"/>
            <a:ext cx="2133854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b="1" dirty="0" smtClean="0"/>
              <a:t>CAPA ESCUELAS</a:t>
            </a:r>
            <a:endParaRPr lang="es-ES" altLang="es-ES" b="1" dirty="0"/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69111"/>
            <a:ext cx="9036050" cy="83099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s-AR" altLang="es-ES" sz="2400" b="1" i="1" dirty="0" smtClean="0">
                <a:solidFill>
                  <a:srgbClr val="002060"/>
                </a:solidFill>
                <a:ea typeface="+mn-ea"/>
                <a:cs typeface="Arial" charset="0"/>
              </a:rPr>
              <a:t>Ejemplos peticiones </a:t>
            </a:r>
            <a:r>
              <a:rPr lang="es-AR" altLang="es-ES" sz="2400" b="1" i="1" dirty="0" err="1" smtClean="0">
                <a:solidFill>
                  <a:srgbClr val="002060"/>
                </a:solidFill>
                <a:ea typeface="+mn-ea"/>
                <a:cs typeface="Arial" charset="0"/>
              </a:rPr>
              <a:t>GetMap</a:t>
            </a:r>
            <a:r>
              <a:rPr lang="es-AR" altLang="es-ES" sz="2400" b="1" i="1" dirty="0" smtClean="0">
                <a:solidFill>
                  <a:srgbClr val="002060"/>
                </a:solidFill>
                <a:ea typeface="+mn-ea"/>
                <a:cs typeface="Arial" charset="0"/>
              </a:rPr>
              <a:t> WMS </a:t>
            </a:r>
            <a:br>
              <a:rPr lang="es-AR" altLang="es-ES" sz="2400" b="1" i="1" dirty="0" smtClean="0">
                <a:solidFill>
                  <a:srgbClr val="002060"/>
                </a:solidFill>
                <a:ea typeface="+mn-ea"/>
                <a:cs typeface="Arial" charset="0"/>
              </a:rPr>
            </a:br>
            <a:r>
              <a:rPr lang="es-AR" altLang="es-ES" sz="2400" b="1" i="1" dirty="0" smtClean="0">
                <a:solidFill>
                  <a:srgbClr val="002060"/>
                </a:solidFill>
                <a:ea typeface="+mn-ea"/>
                <a:cs typeface="Arial" charset="0"/>
              </a:rPr>
              <a:t>(Mapa)</a:t>
            </a:r>
            <a:endParaRPr lang="es-ES" altLang="es-ES" sz="2400" b="1" i="1" dirty="0" smtClean="0">
              <a:solidFill>
                <a:srgbClr val="002060"/>
              </a:solidFill>
              <a:ea typeface="+mn-ea"/>
              <a:cs typeface="Arial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57158" y="1643050"/>
            <a:ext cx="542605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dirty="0"/>
              <a:t>http://wms.ign.gob.ar/geoserver/ideign/wms?service=WMS&amp;version=1.1.0&amp;</a:t>
            </a:r>
            <a:r>
              <a:rPr lang="es-ES" altLang="es-ES" b="1" dirty="0">
                <a:solidFill>
                  <a:srgbClr val="FF0000"/>
                </a:solidFill>
              </a:rPr>
              <a:t>request=GetMap&amp;layers=ideign:DEPARTAMENTOS</a:t>
            </a:r>
            <a:r>
              <a:rPr lang="es-ES" altLang="es-ES" dirty="0"/>
              <a:t>&amp;styles=&amp;bbox=-74.02985395600001,-90.00000011499998,-25.023144837000018,-21.77795117300002&amp;width=367&amp;height=512&amp;srs=EPSG:4326&amp;format=image%2Fjpeg</a:t>
            </a:r>
            <a:endParaRPr lang="es-ES" altLang="es-ES" b="1" dirty="0">
              <a:solidFill>
                <a:srgbClr val="FF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47641" y="1285860"/>
            <a:ext cx="1223963" cy="3698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b="1" dirty="0"/>
              <a:t>WMS IGN</a:t>
            </a:r>
            <a:endParaRPr lang="es-ES" altLang="es-ES" b="1" dirty="0"/>
          </a:p>
        </p:txBody>
      </p:sp>
      <p:pic>
        <p:nvPicPr>
          <p:cNvPr id="5" name="Picture 2" descr="http://wms.ign.gob.ar/geoserver/ideign/wms?service=WMS&amp;version=1.1.0&amp;request=GetMap&amp;layers=ideign:DEPARTAMENTOS&amp;styles=&amp;bbox=-74.02985395600001,-90.00000011499998,-25.023144837000018,-21.77795117300002&amp;width=367&amp;height=512&amp;srs=EPSG:4326&amp;format=image%2F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214422"/>
            <a:ext cx="2786082" cy="38869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786050" y="4214818"/>
            <a:ext cx="2941831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b="1" dirty="0" smtClean="0"/>
              <a:t>CAPA DEPARTAMENTOS</a:t>
            </a:r>
            <a:endParaRPr lang="es-ES" altLang="es-ES" b="1" dirty="0"/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7088" y="214290"/>
            <a:ext cx="7772400" cy="71438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ES" sz="3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Geoservicios</a:t>
            </a:r>
            <a:endParaRPr kumimoji="0" lang="es-ES" altLang="es-ES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28662" y="1428736"/>
            <a:ext cx="7715304" cy="128588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 indent="-34290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AR" altLang="es-ES" sz="2000" dirty="0" smtClean="0">
                <a:latin typeface="Arial" charset="0"/>
                <a:cs typeface="Arial" charset="0"/>
              </a:rPr>
              <a:t> </a:t>
            </a:r>
            <a:r>
              <a:rPr lang="es-AR" altLang="es-ES" sz="2000" b="1" dirty="0" smtClean="0">
                <a:latin typeface="Arial" charset="0"/>
                <a:cs typeface="Arial" charset="0"/>
              </a:rPr>
              <a:t>Definición</a:t>
            </a:r>
            <a:r>
              <a:rPr lang="es-AR" altLang="es-ES" sz="2000" dirty="0" smtClean="0">
                <a:latin typeface="Arial" charset="0"/>
                <a:cs typeface="Arial" charset="0"/>
              </a:rPr>
              <a:t>: Operaciones </a:t>
            </a:r>
            <a:r>
              <a:rPr lang="es-AR" altLang="es-ES" sz="2000" dirty="0" smtClean="0">
                <a:latin typeface="Arial" charset="0"/>
                <a:cs typeface="Arial" charset="0"/>
              </a:rPr>
              <a:t>o conjunto de operaciones y protocolos que pueden efectuarse sobre datos geográficos o sus metadatos mediante una aplicación informática y que sirven para </a:t>
            </a:r>
            <a:r>
              <a:rPr lang="es-AR" altLang="es-ES" sz="2000" dirty="0" smtClean="0">
                <a:latin typeface="Arial" charset="0"/>
                <a:cs typeface="Arial" charset="0"/>
              </a:rPr>
              <a:t>intercambiar datos con diversas aplicaciones. </a:t>
            </a:r>
            <a:endParaRPr lang="es-ES" altLang="es-ES" sz="2000" dirty="0" smtClean="0">
              <a:latin typeface="Arial" charset="0"/>
              <a:cs typeface="Arial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957282" y="2919417"/>
            <a:ext cx="7686684" cy="79533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indent="-342900"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AR" altLang="es-ES" sz="2000" dirty="0" smtClean="0"/>
              <a:t> Las operaciones pueden establecerse de manera remota a través de </a:t>
            </a:r>
            <a:r>
              <a:rPr lang="es-AR" altLang="es-ES" sz="2000" dirty="0" smtClean="0"/>
              <a:t>internet, por ello se los denomina como </a:t>
            </a:r>
            <a:r>
              <a:rPr lang="es-AR" altLang="es-ES" sz="2000" b="1" dirty="0" smtClean="0"/>
              <a:t>servicios </a:t>
            </a:r>
            <a:r>
              <a:rPr lang="es-AR" altLang="es-ES" sz="2000" b="1" dirty="0" smtClean="0"/>
              <a:t>web.</a:t>
            </a:r>
            <a:endParaRPr lang="es-ES" altLang="es-ES" sz="2000" b="1" dirty="0" smtClean="0"/>
          </a:p>
        </p:txBody>
      </p:sp>
      <p:pic>
        <p:nvPicPr>
          <p:cNvPr id="13" name="Picture 6" descr="https://encrypted-tbn0.gstatic.com/images?q=tbn:ANd9GcT9n9PVRSvW69aoBKOHlRlzHNxtgpCbxTZ6Z851StprOUcuvYdV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4349351"/>
            <a:ext cx="1928826" cy="80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43240" y="3929066"/>
            <a:ext cx="5000660" cy="1581153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s-AR" altLang="es-ES" sz="2000" dirty="0"/>
              <a:t> </a:t>
            </a:r>
            <a:r>
              <a:rPr lang="es-AR" altLang="es-ES" sz="2000" b="1" dirty="0" smtClean="0"/>
              <a:t>Open </a:t>
            </a:r>
            <a:r>
              <a:rPr lang="es-AR" altLang="es-ES" sz="2000" b="1" dirty="0" err="1" smtClean="0"/>
              <a:t>Geospatial</a:t>
            </a:r>
            <a:r>
              <a:rPr lang="es-AR" altLang="es-ES" sz="2000" b="1" dirty="0" smtClean="0"/>
              <a:t> </a:t>
            </a:r>
            <a:r>
              <a:rPr lang="es-AR" altLang="es-ES" sz="2000" b="1" dirty="0" err="1" smtClean="0"/>
              <a:t>Consortium</a:t>
            </a:r>
            <a:r>
              <a:rPr lang="es-AR" altLang="es-ES" sz="2000" b="1" dirty="0" smtClean="0"/>
              <a:t>:</a:t>
            </a:r>
            <a:r>
              <a:rPr lang="es-AR" altLang="es-ES" sz="2000" dirty="0" smtClean="0"/>
              <a:t> </a:t>
            </a:r>
            <a:r>
              <a:rPr lang="es-AR" altLang="es-ES" sz="2000" dirty="0" smtClean="0"/>
              <a:t>promueve la definición de</a:t>
            </a:r>
            <a:r>
              <a:rPr lang="es-AR" sz="2000" dirty="0" smtClean="0"/>
              <a:t> estándares </a:t>
            </a:r>
            <a:r>
              <a:rPr lang="es-AR" sz="2000" dirty="0" smtClean="0"/>
              <a:t>p</a:t>
            </a:r>
            <a:r>
              <a:rPr lang="es-AR" sz="2000" dirty="0" smtClean="0"/>
              <a:t>ara facilitar el intercambio y el acceso libre a IG mediante la web, generando protocolos que permitan la interoperabilidad.</a:t>
            </a:r>
            <a:endParaRPr lang="es-ES" altLang="es-ES" sz="20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0"/>
            <a:ext cx="9036050" cy="1143000"/>
          </a:xfrm>
          <a:prstGeom prst="rect">
            <a:avLst/>
          </a:prstGeom>
          <a:solidFill>
            <a:srgbClr val="FFFFFF"/>
          </a:solidFill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s-AR" altLang="es-ES" sz="2400" b="1" i="1" dirty="0" smtClean="0">
                <a:solidFill>
                  <a:srgbClr val="002060"/>
                </a:solidFill>
                <a:ea typeface="+mn-ea"/>
                <a:cs typeface="Arial" charset="0"/>
              </a:rPr>
              <a:t>Ejemplos peticiones </a:t>
            </a:r>
            <a:r>
              <a:rPr lang="es-AR" altLang="es-ES" sz="2400" b="1" i="1" dirty="0" err="1" smtClean="0">
                <a:solidFill>
                  <a:srgbClr val="002060"/>
                </a:solidFill>
                <a:ea typeface="+mn-ea"/>
                <a:cs typeface="Arial" charset="0"/>
              </a:rPr>
              <a:t>GetMap</a:t>
            </a:r>
            <a:r>
              <a:rPr lang="es-AR" altLang="es-ES" sz="2400" b="1" i="1" dirty="0" smtClean="0">
                <a:solidFill>
                  <a:srgbClr val="002060"/>
                </a:solidFill>
                <a:ea typeface="+mn-ea"/>
                <a:cs typeface="Arial" charset="0"/>
              </a:rPr>
              <a:t> WMS </a:t>
            </a:r>
            <a:br>
              <a:rPr lang="es-AR" altLang="es-ES" sz="2400" b="1" i="1" dirty="0" smtClean="0">
                <a:solidFill>
                  <a:srgbClr val="002060"/>
                </a:solidFill>
                <a:ea typeface="+mn-ea"/>
                <a:cs typeface="Arial" charset="0"/>
              </a:rPr>
            </a:br>
            <a:r>
              <a:rPr lang="es-AR" altLang="es-ES" sz="2400" b="1" i="1" dirty="0" smtClean="0">
                <a:solidFill>
                  <a:srgbClr val="002060"/>
                </a:solidFill>
                <a:ea typeface="+mn-ea"/>
                <a:cs typeface="Arial" charset="0"/>
              </a:rPr>
              <a:t>(Mapa)</a:t>
            </a:r>
            <a:endParaRPr lang="es-ES" altLang="es-ES" sz="2400" b="1" i="1" dirty="0" smtClean="0">
              <a:solidFill>
                <a:srgbClr val="002060"/>
              </a:solidFill>
              <a:ea typeface="+mn-ea"/>
              <a:cs typeface="Arial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0825" y="1665637"/>
            <a:ext cx="410686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dirty="0"/>
              <a:t>http://idef.formosa.gob.ar/servicios/dgct/wms?</a:t>
            </a:r>
            <a:r>
              <a:rPr lang="es-ES" altLang="es-ES" b="1" dirty="0">
                <a:solidFill>
                  <a:srgbClr val="FF0000"/>
                </a:solidFill>
              </a:rPr>
              <a:t>service=WMS&amp;version=1.1.0&amp;request=GetMap&amp;layers=dgct:dgct_prov_parrurales</a:t>
            </a:r>
            <a:r>
              <a:rPr lang="es-ES" altLang="es-ES" dirty="0"/>
              <a:t>&amp;styles=&amp;bbox=-66.575305,-27.226105,-55.826874,-19.152579&amp;width=512&amp;height=384&amp;srs=EPSG:4326&amp;format=application/openlayers</a:t>
            </a:r>
            <a:endParaRPr lang="es-ES" altLang="es-ES" b="1" dirty="0">
              <a:solidFill>
                <a:srgbClr val="FF000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11134" y="1276337"/>
            <a:ext cx="2441694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b="1" dirty="0"/>
              <a:t>WMS </a:t>
            </a:r>
            <a:r>
              <a:rPr lang="es-AR" altLang="es-ES" b="1" dirty="0" smtClean="0"/>
              <a:t>IDE FORMOSA</a:t>
            </a:r>
            <a:endParaRPr lang="es-ES" altLang="es-E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30" y="1643050"/>
            <a:ext cx="4210050" cy="35718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85984" y="4559866"/>
            <a:ext cx="2125262" cy="3693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b="1" dirty="0" smtClean="0"/>
              <a:t>CAPA CATASTRO</a:t>
            </a:r>
            <a:endParaRPr lang="es-ES" altLang="es-ES" b="1" dirty="0"/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81149" y="201019"/>
            <a:ext cx="7205627" cy="5847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AR" altLang="es-ES" sz="3200" b="1" i="1" dirty="0" smtClean="0">
                <a:solidFill>
                  <a:srgbClr val="002060"/>
                </a:solidFill>
                <a:latin typeface="+mj-lt"/>
              </a:rPr>
              <a:t>Respuesta integrada de WMS</a:t>
            </a:r>
            <a:endParaRPr lang="es-ES" altLang="es-ES" sz="3200" b="1" i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765" y="1071546"/>
            <a:ext cx="6035887" cy="46774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2844" y="2571744"/>
            <a:ext cx="2143141" cy="193899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AR" altLang="es-ES" sz="2400" b="1" i="1" dirty="0" smtClean="0">
                <a:solidFill>
                  <a:srgbClr val="002060"/>
                </a:solidFill>
                <a:latin typeface="+mj-lt"/>
              </a:rPr>
              <a:t>Superposición </a:t>
            </a:r>
            <a:r>
              <a:rPr lang="es-AR" altLang="es-ES" sz="2400" b="1" i="1" dirty="0" smtClean="0">
                <a:solidFill>
                  <a:srgbClr val="002060"/>
                </a:solidFill>
                <a:latin typeface="+mj-lt"/>
              </a:rPr>
              <a:t>de datos </a:t>
            </a:r>
            <a:r>
              <a:rPr lang="es-AR" altLang="es-ES" sz="2400" b="1" i="1" dirty="0" err="1" smtClean="0">
                <a:solidFill>
                  <a:srgbClr val="002060"/>
                </a:solidFill>
                <a:latin typeface="+mj-lt"/>
              </a:rPr>
              <a:t>geoespaciales</a:t>
            </a:r>
            <a:r>
              <a:rPr lang="es-AR" altLang="es-ES" sz="2400" b="1" i="1" dirty="0" smtClean="0">
                <a:solidFill>
                  <a:srgbClr val="002060"/>
                </a:solidFill>
                <a:latin typeface="+mj-lt"/>
              </a:rPr>
              <a:t> de distintas fuentes.</a:t>
            </a:r>
            <a:endParaRPr lang="es-ES" altLang="es-ES" sz="2400" b="1" i="1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773238"/>
            <a:ext cx="35290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Resultado de imagen para map server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5" name="Picture 5" descr="bann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005263"/>
            <a:ext cx="35909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-32" y="2357430"/>
            <a:ext cx="4248150" cy="17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AR" altLang="es-ES" dirty="0" smtClean="0">
                <a:solidFill>
                  <a:srgbClr val="CC0000"/>
                </a:solidFill>
                <a:latin typeface="Calibri" pitchFamily="34" charset="0"/>
              </a:rPr>
              <a:t>. </a:t>
            </a:r>
            <a:r>
              <a:rPr lang="es-AR" altLang="es-ES" sz="2400" b="1" dirty="0">
                <a:solidFill>
                  <a:srgbClr val="002060"/>
                </a:solidFill>
                <a:latin typeface="+mj-lt"/>
              </a:rPr>
              <a:t>Configurar y optimizar un </a:t>
            </a:r>
            <a:r>
              <a:rPr lang="es-AR" altLang="es-ES" sz="2400" b="1" dirty="0" err="1" smtClean="0">
                <a:solidFill>
                  <a:srgbClr val="002060"/>
                </a:solidFill>
                <a:latin typeface="+mj-lt"/>
              </a:rPr>
              <a:t>geoservicio</a:t>
            </a:r>
            <a:endParaRPr lang="es-AR" altLang="es-ES" sz="2400" b="1" dirty="0" smtClean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</a:pPr>
            <a:endParaRPr lang="es-AR" altLang="es-ES" sz="2400" b="1" dirty="0">
              <a:solidFill>
                <a:srgbClr val="002060"/>
              </a:solidFill>
              <a:latin typeface="+mj-lt"/>
            </a:endParaRPr>
          </a:p>
          <a:p>
            <a:pPr algn="ctr" eaLnBrk="1" hangingPunct="1">
              <a:spcBef>
                <a:spcPct val="0"/>
              </a:spcBef>
            </a:pPr>
            <a:r>
              <a:rPr lang="es-ES" altLang="es-ES" sz="2400" b="1" dirty="0">
                <a:solidFill>
                  <a:srgbClr val="002060"/>
                </a:solidFill>
                <a:latin typeface="+mj-lt"/>
              </a:rPr>
              <a:t>Servidor de capas de código abierto</a:t>
            </a:r>
          </a:p>
          <a:p>
            <a:pPr algn="ctr" eaLnBrk="1" hangingPunct="1"/>
            <a:endParaRPr lang="es-ES" altLang="es-ES" sz="2000" dirty="0">
              <a:latin typeface="Calibri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071538" y="500042"/>
            <a:ext cx="6643734" cy="70788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s-AR" altLang="es-ES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Software de Servicios de Mapas</a:t>
            </a:r>
            <a:endParaRPr lang="es-ES" altLang="es-ES" sz="3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>
            <a:spLocks noChangeArrowheads="1"/>
          </p:cNvSpPr>
          <p:nvPr/>
        </p:nvSpPr>
        <p:spPr bwMode="auto">
          <a:xfrm>
            <a:off x="4716463" y="1643050"/>
            <a:ext cx="37433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s-ES" altLang="es-ES" dirty="0"/>
              <a:t>Servidor de capas de código abierto</a:t>
            </a:r>
          </a:p>
          <a:p>
            <a:pPr eaLnBrk="1" hangingPunct="1"/>
            <a:endParaRPr lang="es-ES" altLang="es-ES" dirty="0"/>
          </a:p>
          <a:p>
            <a:pPr eaLnBrk="1" hangingPunct="1">
              <a:buFont typeface="Arial" charset="0"/>
              <a:buChar char="•"/>
            </a:pPr>
            <a:r>
              <a:rPr lang="es-ES" altLang="es-ES" dirty="0"/>
              <a:t>Permite a los usuarios compartir y editar datos </a:t>
            </a:r>
            <a:r>
              <a:rPr lang="es-ES" altLang="es-ES" dirty="0" err="1"/>
              <a:t>geoespaciales</a:t>
            </a:r>
            <a:r>
              <a:rPr lang="es-ES" altLang="es-ES" dirty="0"/>
              <a:t>.</a:t>
            </a:r>
          </a:p>
          <a:p>
            <a:pPr eaLnBrk="1" hangingPunct="1">
              <a:buFont typeface="Arial" charset="0"/>
              <a:buChar char="•"/>
            </a:pPr>
            <a:endParaRPr lang="es-ES" altLang="es-ES" dirty="0"/>
          </a:p>
          <a:p>
            <a:pPr eaLnBrk="1" hangingPunct="1">
              <a:buFont typeface="Arial" charset="0"/>
              <a:buChar char="•"/>
            </a:pPr>
            <a:r>
              <a:rPr lang="es-ES" altLang="es-ES" dirty="0"/>
              <a:t>Pretende funcionar como un NODO a través de una IDE, con el objetivo de ofrecer datos </a:t>
            </a:r>
            <a:r>
              <a:rPr lang="es-ES" altLang="es-ES" dirty="0" err="1"/>
              <a:t>geoespaciales</a:t>
            </a:r>
            <a:r>
              <a:rPr lang="es-ES" altLang="es-ES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60575"/>
            <a:ext cx="35290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1957388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http://presentations.opengeo.org/2011_IMAK/Workshop_OpenSource_Stack/_images/stack_postgi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620713"/>
            <a:ext cx="42862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6967570" y="4786322"/>
            <a:ext cx="22152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b="1" dirty="0"/>
              <a:t>BASES DE DATOS</a:t>
            </a:r>
          </a:p>
          <a:p>
            <a:pPr eaLnBrk="1" hangingPunct="1"/>
            <a:r>
              <a:rPr lang="es-ES" altLang="es-ES" b="1" dirty="0"/>
              <a:t>ESPACIALES</a:t>
            </a:r>
          </a:p>
        </p:txBody>
      </p:sp>
      <p:sp>
        <p:nvSpPr>
          <p:cNvPr id="5" name="6 CuadroTexto"/>
          <p:cNvSpPr txBox="1">
            <a:spLocks noChangeArrowheads="1"/>
          </p:cNvSpPr>
          <p:nvPr/>
        </p:nvSpPr>
        <p:spPr bwMode="auto">
          <a:xfrm>
            <a:off x="6940550" y="2997200"/>
            <a:ext cx="220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" altLang="es-ES" b="1" dirty="0"/>
              <a:t>SERVIDOR DE CAPAS</a:t>
            </a:r>
          </a:p>
        </p:txBody>
      </p:sp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6786578" y="1052513"/>
            <a:ext cx="22050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ES" b="1" dirty="0"/>
              <a:t>HERRAMIENTAS Y APLICACIONES</a:t>
            </a:r>
          </a:p>
          <a:p>
            <a:pPr algn="ctr" eaLnBrk="1" hangingPunct="1"/>
            <a:r>
              <a:rPr lang="es-ES" altLang="es-ES" b="1" dirty="0"/>
              <a:t>DE VISUALIZACIÓN</a:t>
            </a: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geon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" name="AutoShape 4" descr="Resultado de imagen para geon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4" name="AutoShape 6" descr="Resultado de imagen para geono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85" y="928670"/>
            <a:ext cx="3455987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611188" y="1987550"/>
            <a:ext cx="7632700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 b="1"/>
          </a:p>
          <a:p>
            <a:pPr eaLnBrk="1" hangingPunct="1">
              <a:buFont typeface="Arial" charset="0"/>
              <a:buChar char="•"/>
            </a:pPr>
            <a:r>
              <a:rPr lang="es-ES" altLang="es-ES"/>
              <a:t>Plataforma para la </a:t>
            </a:r>
            <a:r>
              <a:rPr lang="es-ES" altLang="es-ES">
                <a:solidFill>
                  <a:srgbClr val="FF0000"/>
                </a:solidFill>
              </a:rPr>
              <a:t>gestión y publicación de datos geoespaciales</a:t>
            </a:r>
            <a:r>
              <a:rPr lang="es-ES" altLang="es-ES"/>
              <a:t>. </a:t>
            </a:r>
          </a:p>
          <a:p>
            <a:pPr eaLnBrk="1" hangingPunct="1"/>
            <a:endParaRPr lang="es-ES" altLang="es-ES"/>
          </a:p>
          <a:p>
            <a:pPr eaLnBrk="1" hangingPunct="1">
              <a:buFont typeface="Arial" charset="0"/>
              <a:buChar char="•"/>
            </a:pPr>
            <a:r>
              <a:rPr lang="es-ES" altLang="es-ES"/>
              <a:t>Reúne a los proyectos de software de código abierto y estables en una interfaz coherente y fácil de usar que permite a los usuarios, con poca formación compartir datos de forma rápida y sencilla y crear mapas interactivos.</a:t>
            </a:r>
            <a:br>
              <a:rPr lang="es-ES" altLang="es-ES"/>
            </a:br>
            <a:endParaRPr lang="es-ES" altLang="es-ES"/>
          </a:p>
          <a:p>
            <a:pPr eaLnBrk="1" hangingPunct="1">
              <a:buFont typeface="Arial" charset="0"/>
              <a:buChar char="•"/>
            </a:pPr>
            <a:r>
              <a:rPr lang="es-ES" altLang="es-ES"/>
              <a:t>Interviene en todas las etapas para la puesta a punto de la información geográfica para </a:t>
            </a:r>
            <a:r>
              <a:rPr lang="es-ES" altLang="es-ES">
                <a:solidFill>
                  <a:srgbClr val="FF0000"/>
                </a:solidFill>
              </a:rPr>
              <a:t>publicar e implementar un servicio geográfico de un NODO para una IDE</a:t>
            </a:r>
            <a:r>
              <a:rPr lang="es-ES" altLang="es-ES"/>
              <a:t>.</a:t>
            </a:r>
            <a:endParaRPr lang="es-ES" altLang="es-E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275"/>
            <a:ext cx="9144000" cy="615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5225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08500"/>
            <a:ext cx="3240087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1052513"/>
            <a:ext cx="1042988" cy="720725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900113" y="1773238"/>
            <a:ext cx="287337" cy="31686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" name="7 CuadroTexto"/>
          <p:cNvSpPr txBox="1">
            <a:spLocks noChangeArrowheads="1"/>
          </p:cNvSpPr>
          <p:nvPr/>
        </p:nvSpPr>
        <p:spPr bwMode="auto">
          <a:xfrm>
            <a:off x="0" y="169111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s-ES" altLang="es-ES" sz="2400" b="1" i="1" dirty="0">
                <a:solidFill>
                  <a:srgbClr val="002060"/>
                </a:solidFill>
                <a:latin typeface="+mj-lt"/>
              </a:rPr>
              <a:t>Visualizador de IDERA</a:t>
            </a:r>
          </a:p>
          <a:p>
            <a:pPr algn="ctr" eaLnBrk="1" hangingPunct="1">
              <a:spcBef>
                <a:spcPct val="0"/>
              </a:spcBef>
            </a:pPr>
            <a:r>
              <a:rPr lang="es-ES" altLang="es-ES" sz="2400" b="1" i="1" dirty="0" smtClean="0">
                <a:solidFill>
                  <a:srgbClr val="002060"/>
                </a:solidFill>
                <a:latin typeface="+mj-lt"/>
              </a:rPr>
              <a:t>http</a:t>
            </a:r>
            <a:r>
              <a:rPr lang="es-ES" altLang="es-ES" sz="2400" b="1" i="1" dirty="0">
                <a:solidFill>
                  <a:srgbClr val="002060"/>
                </a:solidFill>
                <a:latin typeface="+mj-lt"/>
              </a:rPr>
              <a:t>://servicios.idera.gob.ar/mapa/</a:t>
            </a: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409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 bwMode="auto">
          <a:xfrm>
            <a:off x="446088" y="71414"/>
            <a:ext cx="8229600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s-ES" altLang="es-ES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Arquitectura Cliente Servidor</a:t>
            </a:r>
          </a:p>
        </p:txBody>
      </p:sp>
      <p:grpSp>
        <p:nvGrpSpPr>
          <p:cNvPr id="3" name="8 Grupo"/>
          <p:cNvGrpSpPr>
            <a:grpSpLocks/>
          </p:cNvGrpSpPr>
          <p:nvPr/>
        </p:nvGrpSpPr>
        <p:grpSpPr bwMode="auto">
          <a:xfrm>
            <a:off x="893719" y="1785926"/>
            <a:ext cx="6415132" cy="4003668"/>
            <a:chOff x="800641" y="1544650"/>
            <a:chExt cx="7011719" cy="4377246"/>
          </a:xfrm>
        </p:grpSpPr>
        <p:grpSp>
          <p:nvGrpSpPr>
            <p:cNvPr id="4" name="3 Grupo"/>
            <p:cNvGrpSpPr>
              <a:grpSpLocks/>
            </p:cNvGrpSpPr>
            <p:nvPr/>
          </p:nvGrpSpPr>
          <p:grpSpPr bwMode="auto">
            <a:xfrm>
              <a:off x="800641" y="1556792"/>
              <a:ext cx="7011719" cy="4365104"/>
              <a:chOff x="-47166" y="404813"/>
              <a:chExt cx="8619666" cy="6048375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" y="404813"/>
                <a:ext cx="8001000" cy="6048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5 CuadroTexto"/>
              <p:cNvSpPr txBox="1">
                <a:spLocks noChangeArrowheads="1"/>
              </p:cNvSpPr>
              <p:nvPr/>
            </p:nvSpPr>
            <p:spPr bwMode="auto">
              <a:xfrm>
                <a:off x="5476059" y="2335988"/>
                <a:ext cx="2970615" cy="559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ES" altLang="es-ES" dirty="0"/>
                  <a:t>Solicitud del </a:t>
                </a:r>
                <a:r>
                  <a:rPr lang="es-ES" altLang="es-ES" dirty="0" smtClean="0"/>
                  <a:t>Cliente</a:t>
                </a:r>
                <a:endParaRPr lang="es-ES" altLang="es-ES" dirty="0"/>
              </a:p>
            </p:txBody>
          </p:sp>
          <p:sp>
            <p:nvSpPr>
              <p:cNvPr id="8" name="6 CuadroTexto"/>
              <p:cNvSpPr txBox="1">
                <a:spLocks noChangeArrowheads="1"/>
              </p:cNvSpPr>
              <p:nvPr/>
            </p:nvSpPr>
            <p:spPr bwMode="auto">
              <a:xfrm>
                <a:off x="-47166" y="3716388"/>
                <a:ext cx="1966697" cy="979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ES" altLang="es-ES" dirty="0"/>
                  <a:t>Respuesta del Servidor</a:t>
                </a:r>
              </a:p>
            </p:txBody>
          </p:sp>
        </p:grpSp>
        <p:sp>
          <p:nvSpPr>
            <p:cNvPr id="5" name="7 CuadroTexto"/>
            <p:cNvSpPr txBox="1">
              <a:spLocks noChangeArrowheads="1"/>
            </p:cNvSpPr>
            <p:nvPr/>
          </p:nvSpPr>
          <p:spPr bwMode="auto">
            <a:xfrm>
              <a:off x="2412628" y="1544650"/>
              <a:ext cx="2252200" cy="701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s-ES" altLang="es-ES" dirty="0"/>
                <a:t>Servidor de datos </a:t>
              </a:r>
            </a:p>
            <a:p>
              <a:pPr algn="ctr" eaLnBrk="1" hangingPunct="1"/>
              <a:r>
                <a:rPr lang="es-ES" altLang="es-ES" dirty="0"/>
                <a:t>espaciales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55650" y="1403332"/>
            <a:ext cx="8085138" cy="347787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altLang="es-ES" sz="2000" b="1" dirty="0" smtClean="0"/>
              <a:t>Aplicaciones informáticas </a:t>
            </a:r>
            <a:r>
              <a:rPr lang="es-AR" altLang="es-ES" sz="2000" b="1" dirty="0"/>
              <a:t>que se </a:t>
            </a:r>
            <a:r>
              <a:rPr lang="es-AR" altLang="es-ES" sz="2000" b="1" dirty="0" smtClean="0"/>
              <a:t>utilizan </a:t>
            </a:r>
            <a:r>
              <a:rPr lang="es-AR" altLang="es-ES" sz="2000" b="1" dirty="0"/>
              <a:t>para acceder </a:t>
            </a:r>
            <a:endParaRPr lang="es-AR" altLang="es-ES" sz="2000" b="1" dirty="0" smtClean="0"/>
          </a:p>
          <a:p>
            <a:pPr algn="ctr" eaLnBrk="1" hangingPunct="1"/>
            <a:r>
              <a:rPr lang="es-AR" altLang="es-ES" sz="2000" b="1" dirty="0" smtClean="0"/>
              <a:t>a </a:t>
            </a:r>
            <a:r>
              <a:rPr lang="es-AR" altLang="es-ES" sz="2000" b="1" dirty="0"/>
              <a:t>los servicios que ofrece un servidor.</a:t>
            </a:r>
          </a:p>
          <a:p>
            <a:pPr eaLnBrk="1" hangingPunct="1"/>
            <a:endParaRPr lang="es-AR" altLang="es-ES" dirty="0"/>
          </a:p>
          <a:p>
            <a:pPr eaLnBrk="1" hangingPunct="1"/>
            <a:r>
              <a:rPr lang="es-AR" altLang="es-ES" b="1" dirty="0"/>
              <a:t>Clientes livianos:</a:t>
            </a:r>
            <a:r>
              <a:rPr lang="es-AR" altLang="es-ES" dirty="0"/>
              <a:t> </a:t>
            </a:r>
            <a:endParaRPr lang="es-AR" altLang="es-ES" dirty="0" smtClean="0"/>
          </a:p>
          <a:p>
            <a:pPr eaLnBrk="1" hangingPunct="1"/>
            <a:r>
              <a:rPr lang="es-AR" altLang="es-ES" dirty="0" smtClean="0"/>
              <a:t>Navegador</a:t>
            </a:r>
            <a:r>
              <a:rPr lang="es-AR" altLang="es-ES" dirty="0"/>
              <a:t>: </a:t>
            </a:r>
            <a:r>
              <a:rPr lang="es-AR" altLang="es-ES" dirty="0" err="1"/>
              <a:t>Mozzila</a:t>
            </a:r>
            <a:r>
              <a:rPr lang="es-AR" altLang="es-ES" dirty="0"/>
              <a:t>, Internet Explorer, Google </a:t>
            </a:r>
            <a:r>
              <a:rPr lang="es-AR" altLang="es-ES" dirty="0" err="1"/>
              <a:t>Chrome</a:t>
            </a:r>
            <a:r>
              <a:rPr lang="es-AR" altLang="es-ES" dirty="0"/>
              <a:t>, etc. </a:t>
            </a:r>
            <a:endParaRPr lang="es-AR" altLang="es-ES" dirty="0" smtClean="0"/>
          </a:p>
          <a:p>
            <a:pPr eaLnBrk="1" hangingPunct="1"/>
            <a:r>
              <a:rPr lang="es-AR" altLang="es-ES" dirty="0" smtClean="0"/>
              <a:t>No </a:t>
            </a:r>
            <a:r>
              <a:rPr lang="es-AR" altLang="es-ES" dirty="0"/>
              <a:t>tienen capacidad de procesamiento y su única función es recoger datos del usuario, </a:t>
            </a:r>
            <a:r>
              <a:rPr lang="es-AR" altLang="es-ES" dirty="0" smtClean="0"/>
              <a:t>pedírselos </a:t>
            </a:r>
            <a:r>
              <a:rPr lang="es-AR" altLang="es-ES" dirty="0"/>
              <a:t>al servidor y dar una </a:t>
            </a:r>
            <a:r>
              <a:rPr lang="es-AR" altLang="es-ES" dirty="0" smtClean="0"/>
              <a:t>respuesta.</a:t>
            </a:r>
            <a:endParaRPr lang="es-AR" altLang="es-ES" dirty="0"/>
          </a:p>
          <a:p>
            <a:pPr eaLnBrk="1" hangingPunct="1"/>
            <a:endParaRPr lang="es-AR" altLang="es-ES" dirty="0"/>
          </a:p>
          <a:p>
            <a:pPr eaLnBrk="1" hangingPunct="1"/>
            <a:r>
              <a:rPr lang="es-AR" altLang="es-ES" b="1" dirty="0"/>
              <a:t>Clientes </a:t>
            </a:r>
            <a:r>
              <a:rPr lang="es-AR" altLang="es-ES" b="1" dirty="0" smtClean="0"/>
              <a:t>pesados:</a:t>
            </a:r>
            <a:r>
              <a:rPr lang="es-AR" altLang="es-ES" dirty="0" smtClean="0"/>
              <a:t> </a:t>
            </a:r>
            <a:endParaRPr lang="es-AR" altLang="es-ES" dirty="0" smtClean="0"/>
          </a:p>
          <a:p>
            <a:pPr eaLnBrk="1" hangingPunct="1"/>
            <a:r>
              <a:rPr lang="es-AR" altLang="es-ES" dirty="0" smtClean="0"/>
              <a:t>SIG </a:t>
            </a:r>
            <a:r>
              <a:rPr lang="es-AR" altLang="es-ES" dirty="0"/>
              <a:t>de Escritorio: </a:t>
            </a:r>
            <a:r>
              <a:rPr lang="es-AR" altLang="es-ES" dirty="0" err="1"/>
              <a:t>Qgis</a:t>
            </a:r>
            <a:r>
              <a:rPr lang="es-AR" altLang="es-ES" dirty="0"/>
              <a:t>, </a:t>
            </a:r>
            <a:r>
              <a:rPr lang="es-AR" altLang="es-ES" dirty="0" err="1"/>
              <a:t>gvSIG</a:t>
            </a:r>
            <a:r>
              <a:rPr lang="es-AR" altLang="es-ES" dirty="0"/>
              <a:t>, </a:t>
            </a:r>
            <a:r>
              <a:rPr lang="es-AR" altLang="es-ES" dirty="0" err="1"/>
              <a:t>ArcGis</a:t>
            </a:r>
            <a:r>
              <a:rPr lang="es-AR" altLang="es-ES" dirty="0"/>
              <a:t>, </a:t>
            </a:r>
            <a:r>
              <a:rPr lang="es-AR" altLang="es-ES" dirty="0" err="1"/>
              <a:t>Kosmos</a:t>
            </a:r>
            <a:r>
              <a:rPr lang="es-AR" altLang="es-ES" dirty="0"/>
              <a:t>, </a:t>
            </a:r>
            <a:r>
              <a:rPr lang="es-AR" altLang="es-ES" dirty="0" err="1"/>
              <a:t>OpenJump</a:t>
            </a:r>
            <a:r>
              <a:rPr lang="es-AR" altLang="es-ES" dirty="0"/>
              <a:t>, etc. </a:t>
            </a:r>
            <a:endParaRPr lang="es-AR" altLang="es-ES" dirty="0" smtClean="0"/>
          </a:p>
          <a:p>
            <a:pPr eaLnBrk="1" hangingPunct="1"/>
            <a:r>
              <a:rPr lang="es-AR" altLang="es-ES" dirty="0" smtClean="0"/>
              <a:t>Tienen </a:t>
            </a:r>
            <a:r>
              <a:rPr lang="es-AR" altLang="es-ES" dirty="0"/>
              <a:t>la capacidad de procesar y almacenar datos, pero necesita de las capacidades del servidor para dar una </a:t>
            </a:r>
            <a:r>
              <a:rPr lang="es-AR" altLang="es-ES" dirty="0" smtClean="0"/>
              <a:t>respuesta.</a:t>
            </a:r>
            <a:endParaRPr lang="es-ES" altLang="es-ES" dirty="0"/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 bwMode="auto">
          <a:xfrm>
            <a:off x="446088" y="71414"/>
            <a:ext cx="8229600" cy="11430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s-ES" altLang="es-ES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Arquitectura Cliente Servidor</a:t>
            </a:r>
          </a:p>
        </p:txBody>
      </p:sp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5214942" y="4929198"/>
            <a:ext cx="1714512" cy="1092190"/>
          </a:xfrm>
          <a:prstGeom prst="ellipse">
            <a:avLst/>
          </a:pr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s-AR" dirty="0">
                <a:solidFill>
                  <a:schemeClr val="bg1"/>
                </a:solidFill>
              </a:rPr>
              <a:t>Servidor de </a:t>
            </a:r>
            <a:endParaRPr lang="es-AR" dirty="0" smtClean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es-AR" dirty="0" smtClean="0">
                <a:solidFill>
                  <a:schemeClr val="bg1"/>
                </a:solidFill>
              </a:rPr>
              <a:t>información </a:t>
            </a:r>
          </a:p>
          <a:p>
            <a:pPr algn="ctr">
              <a:defRPr/>
            </a:pPr>
            <a:r>
              <a:rPr lang="es-AR" dirty="0" smtClean="0">
                <a:solidFill>
                  <a:schemeClr val="bg1"/>
                </a:solidFill>
              </a:rPr>
              <a:t>geográfica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 flipH="1" flipV="1">
            <a:off x="3071802" y="5572140"/>
            <a:ext cx="214314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flipV="1">
            <a:off x="3071802" y="5286388"/>
            <a:ext cx="214314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14480" y="5243468"/>
            <a:ext cx="1285884" cy="40011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Aplicación</a:t>
            </a:r>
            <a:endParaRPr lang="es-ES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282" y="225406"/>
            <a:ext cx="8643998" cy="560388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s-AR" altLang="es-ES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Clasificación de algunos </a:t>
            </a:r>
            <a:r>
              <a:rPr lang="es-AR" altLang="es-ES" sz="3600" b="1" i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geoservicios</a:t>
            </a:r>
            <a:endParaRPr lang="es-ES" altLang="es-ES" sz="36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14282" y="1285860"/>
            <a:ext cx="2808288" cy="150810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2000" b="1" dirty="0"/>
              <a:t>Visualización</a:t>
            </a:r>
            <a:r>
              <a:rPr lang="es-AR" altLang="es-ES" dirty="0"/>
              <a:t>:</a:t>
            </a:r>
          </a:p>
          <a:p>
            <a:pPr eaLnBrk="1" hangingPunct="1"/>
            <a:endParaRPr lang="es-AR" altLang="es-ES" dirty="0"/>
          </a:p>
          <a:p>
            <a:pPr eaLnBrk="1" hangingPunct="1">
              <a:buFontTx/>
              <a:buChar char="•"/>
            </a:pPr>
            <a:r>
              <a:rPr lang="es-AR" altLang="es-ES" dirty="0"/>
              <a:t>Servicios de Mapas en la </a:t>
            </a:r>
            <a:r>
              <a:rPr lang="es-AR" altLang="es-ES" dirty="0" smtClean="0"/>
              <a:t>Web.</a:t>
            </a:r>
            <a:endParaRPr lang="es-AR" altLang="es-ES" dirty="0"/>
          </a:p>
          <a:p>
            <a:pPr eaLnBrk="1" hangingPunct="1"/>
            <a:endParaRPr lang="es-AR" altLang="es-E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167032" y="1285860"/>
            <a:ext cx="2808288" cy="212365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2000" b="1" dirty="0"/>
              <a:t>Localización, búsqueda de información</a:t>
            </a:r>
            <a:r>
              <a:rPr lang="es-AR" altLang="es-ES" sz="2000" dirty="0"/>
              <a:t>:</a:t>
            </a:r>
          </a:p>
          <a:p>
            <a:pPr eaLnBrk="1" hangingPunct="1"/>
            <a:endParaRPr lang="es-AR" altLang="es-ES" dirty="0"/>
          </a:p>
          <a:p>
            <a:pPr eaLnBrk="1" hangingPunct="1">
              <a:buFontTx/>
              <a:buChar char="•"/>
            </a:pPr>
            <a:r>
              <a:rPr lang="es-AR" altLang="es-ES" dirty="0"/>
              <a:t> Servicios web de </a:t>
            </a:r>
            <a:r>
              <a:rPr lang="es-AR" altLang="es-ES" dirty="0" smtClean="0"/>
              <a:t>catálogos.</a:t>
            </a:r>
            <a:endParaRPr lang="es-AR" altLang="es-ES" dirty="0"/>
          </a:p>
          <a:p>
            <a:pPr eaLnBrk="1" hangingPunct="1"/>
            <a:endParaRPr lang="es-AR" altLang="es-ES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18195" y="1285860"/>
            <a:ext cx="2808287" cy="28931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2000" b="1" dirty="0"/>
              <a:t>Descarga</a:t>
            </a:r>
            <a:r>
              <a:rPr lang="es-AR" altLang="es-ES" dirty="0" smtClean="0"/>
              <a:t>:</a:t>
            </a:r>
          </a:p>
          <a:p>
            <a:pPr eaLnBrk="1" hangingPunct="1"/>
            <a:endParaRPr lang="es-AR" altLang="es-ES" dirty="0"/>
          </a:p>
          <a:p>
            <a:pPr eaLnBrk="1" hangingPunct="1">
              <a:buFontTx/>
              <a:buChar char="•"/>
            </a:pPr>
            <a:r>
              <a:rPr lang="es-AR" altLang="es-ES" dirty="0"/>
              <a:t>Servicios de Objetos en la </a:t>
            </a:r>
            <a:r>
              <a:rPr lang="es-AR" altLang="es-ES" dirty="0" smtClean="0"/>
              <a:t>Web</a:t>
            </a:r>
            <a:endParaRPr lang="es-AR" altLang="es-ES" dirty="0"/>
          </a:p>
          <a:p>
            <a:pPr eaLnBrk="1" hangingPunct="1"/>
            <a:endParaRPr lang="es-AR" altLang="es-ES" dirty="0"/>
          </a:p>
          <a:p>
            <a:pPr eaLnBrk="1" hangingPunct="1">
              <a:buFontTx/>
              <a:buChar char="•"/>
            </a:pPr>
            <a:r>
              <a:rPr lang="es-AR" altLang="es-ES" dirty="0"/>
              <a:t>Servicio de Coberturas en la </a:t>
            </a:r>
            <a:r>
              <a:rPr lang="es-AR" altLang="es-ES" dirty="0" smtClean="0"/>
              <a:t>Web</a:t>
            </a:r>
            <a:endParaRPr lang="es-AR" altLang="es-ES" dirty="0"/>
          </a:p>
          <a:p>
            <a:pPr eaLnBrk="1" hangingPunct="1"/>
            <a:endParaRPr lang="es-AR" altLang="es-ES" dirty="0"/>
          </a:p>
          <a:p>
            <a:pPr eaLnBrk="1" hangingPunct="1">
              <a:buFontTx/>
              <a:buChar char="•"/>
            </a:pPr>
            <a:r>
              <a:rPr lang="es-AR" altLang="es-ES" dirty="0"/>
              <a:t>Servicio de descarga de </a:t>
            </a:r>
            <a:r>
              <a:rPr lang="es-AR" altLang="es-ES" dirty="0" smtClean="0"/>
              <a:t>ficheros</a:t>
            </a:r>
            <a:endParaRPr lang="es-ES" altLang="es-ES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5720" y="4332281"/>
            <a:ext cx="5643602" cy="1231106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2000" b="1" dirty="0"/>
              <a:t>Otros</a:t>
            </a:r>
            <a:r>
              <a:rPr lang="es-AR" altLang="es-ES" b="1" dirty="0"/>
              <a:t>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AR" altLang="es-ES" dirty="0"/>
              <a:t> Servicios de </a:t>
            </a:r>
            <a:r>
              <a:rPr lang="es-AR" altLang="es-ES" dirty="0" smtClean="0"/>
              <a:t>Nomenclador </a:t>
            </a:r>
            <a:r>
              <a:rPr lang="es-AR" altLang="es-ES" dirty="0"/>
              <a:t>(</a:t>
            </a:r>
            <a:r>
              <a:rPr lang="es-AR" altLang="es-ES" i="1" dirty="0" err="1"/>
              <a:t>Gazetteer</a:t>
            </a:r>
            <a:r>
              <a:rPr lang="es-AR" altLang="es-ES" dirty="0"/>
              <a:t>).</a:t>
            </a:r>
          </a:p>
          <a:p>
            <a:pPr eaLnBrk="1" hangingPunct="1">
              <a:buFontTx/>
              <a:buChar char="•"/>
            </a:pPr>
            <a:r>
              <a:rPr lang="es-AR" altLang="es-ES" dirty="0"/>
              <a:t> </a:t>
            </a:r>
            <a:r>
              <a:rPr lang="es-AR" altLang="es-ES" dirty="0" smtClean="0"/>
              <a:t>Servicio descripción de capas (SLD </a:t>
            </a:r>
            <a:r>
              <a:rPr lang="es-AR" altLang="es-ES" dirty="0" smtClean="0"/>
              <a:t>o </a:t>
            </a:r>
            <a:r>
              <a:rPr lang="es-AR" altLang="es-ES" dirty="0" err="1" smtClean="0"/>
              <a:t>Styled</a:t>
            </a:r>
            <a:r>
              <a:rPr lang="es-AR" altLang="es-ES" dirty="0" smtClean="0"/>
              <a:t> </a:t>
            </a:r>
            <a:r>
              <a:rPr lang="es-AR" altLang="es-ES" dirty="0" err="1"/>
              <a:t>Layer</a:t>
            </a:r>
            <a:r>
              <a:rPr lang="es-AR" altLang="es-ES" dirty="0"/>
              <a:t> Descriptor)</a:t>
            </a:r>
            <a:endParaRPr lang="es-ES" altLang="es-E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31082" y="6229332"/>
            <a:ext cx="14033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1000" i="1"/>
              <a:t>Iniesto y Nuñez, 2014</a:t>
            </a:r>
            <a:endParaRPr lang="es-ES" altLang="es-ES" sz="1000" i="1"/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0825" y="2683559"/>
            <a:ext cx="3024188" cy="2031325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AR" altLang="es-ES" dirty="0" smtClean="0"/>
              <a:t>Servicios </a:t>
            </a:r>
            <a:r>
              <a:rPr lang="es-AR" altLang="es-ES" dirty="0"/>
              <a:t>de Mapas en la Web (</a:t>
            </a:r>
            <a:r>
              <a:rPr lang="es-AR" altLang="es-ES" b="1" dirty="0" smtClean="0"/>
              <a:t>WMS o web </a:t>
            </a:r>
            <a:r>
              <a:rPr lang="es-AR" altLang="es-ES" b="1" dirty="0" err="1" smtClean="0"/>
              <a:t>map</a:t>
            </a:r>
            <a:r>
              <a:rPr lang="es-AR" altLang="es-ES" b="1" dirty="0" smtClean="0"/>
              <a:t> </a:t>
            </a:r>
            <a:r>
              <a:rPr lang="es-AR" altLang="es-ES" b="1" dirty="0" err="1" smtClean="0"/>
              <a:t>service</a:t>
            </a:r>
            <a:r>
              <a:rPr lang="es-AR" altLang="es-ES" dirty="0" smtClean="0"/>
              <a:t>).</a:t>
            </a:r>
            <a:endParaRPr lang="es-AR" altLang="es-ES" dirty="0"/>
          </a:p>
          <a:p>
            <a:pPr eaLnBrk="1" hangingPunct="1"/>
            <a:endParaRPr lang="es-AR" altLang="es-ES" dirty="0"/>
          </a:p>
          <a:p>
            <a:pPr eaLnBrk="1" hangingPunct="1">
              <a:buFontTx/>
              <a:buChar char="•"/>
            </a:pPr>
            <a:r>
              <a:rPr lang="es-AR" altLang="es-ES" dirty="0" smtClean="0"/>
              <a:t>Servicios Mapas de Teselas </a:t>
            </a:r>
            <a:r>
              <a:rPr lang="es-AR" altLang="es-ES" dirty="0"/>
              <a:t>en </a:t>
            </a:r>
            <a:r>
              <a:rPr lang="es-AR" altLang="es-ES" dirty="0" smtClean="0"/>
              <a:t>la </a:t>
            </a:r>
            <a:r>
              <a:rPr lang="es-AR" altLang="es-ES" dirty="0" smtClean="0"/>
              <a:t>Web  </a:t>
            </a:r>
            <a:r>
              <a:rPr lang="es-AR" altLang="es-ES" dirty="0"/>
              <a:t>(</a:t>
            </a:r>
            <a:r>
              <a:rPr lang="es-AR" altLang="es-ES" b="1" dirty="0" smtClean="0"/>
              <a:t>WMTS o web </a:t>
            </a:r>
            <a:r>
              <a:rPr lang="es-AR" altLang="es-ES" b="1" dirty="0" err="1" smtClean="0"/>
              <a:t>map</a:t>
            </a:r>
            <a:r>
              <a:rPr lang="es-AR" altLang="es-ES" b="1" dirty="0" smtClean="0"/>
              <a:t> tile </a:t>
            </a:r>
            <a:r>
              <a:rPr lang="es-AR" altLang="es-ES" b="1" dirty="0" err="1" smtClean="0"/>
              <a:t>service</a:t>
            </a:r>
            <a:r>
              <a:rPr lang="es-AR" altLang="es-ES" dirty="0" smtClean="0"/>
              <a:t>).</a:t>
            </a:r>
            <a:endParaRPr lang="es-ES" altLang="es-E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95738" y="2101862"/>
            <a:ext cx="4176712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dirty="0"/>
              <a:t>Permiten </a:t>
            </a:r>
            <a:r>
              <a:rPr lang="es-AR" altLang="es-ES" b="1" dirty="0"/>
              <a:t>ver</a:t>
            </a:r>
            <a:r>
              <a:rPr lang="es-AR" altLang="es-ES" dirty="0"/>
              <a:t> y </a:t>
            </a:r>
            <a:r>
              <a:rPr lang="es-AR" altLang="es-ES" b="1" dirty="0"/>
              <a:t>superponer</a:t>
            </a:r>
            <a:r>
              <a:rPr lang="es-AR" altLang="es-ES" dirty="0"/>
              <a:t> información geográfica, tanto </a:t>
            </a:r>
            <a:r>
              <a:rPr lang="es-AR" altLang="es-ES" dirty="0" err="1"/>
              <a:t>raster</a:t>
            </a:r>
            <a:r>
              <a:rPr lang="es-AR" altLang="es-ES" dirty="0"/>
              <a:t> como vectorial. </a:t>
            </a:r>
          </a:p>
          <a:p>
            <a:pPr eaLnBrk="1" hangingPunct="1"/>
            <a:endParaRPr lang="es-AR" altLang="es-ES" dirty="0"/>
          </a:p>
          <a:p>
            <a:pPr eaLnBrk="1" hangingPunct="1"/>
            <a:r>
              <a:rPr lang="es-AR" altLang="es-ES" dirty="0"/>
              <a:t>Mostrando una imagen a través de un navegador web (cliente ligero) o un programa instalado (cliente pesado: Sistema de Información Geográfica).</a:t>
            </a:r>
          </a:p>
          <a:p>
            <a:pPr eaLnBrk="1" hangingPunct="1"/>
            <a:endParaRPr lang="es-AR" altLang="es-ES" dirty="0"/>
          </a:p>
          <a:p>
            <a:pPr eaLnBrk="1" hangingPunct="1"/>
            <a:r>
              <a:rPr lang="es-AR" altLang="es-ES" dirty="0"/>
              <a:t>Opcionalmente pueden </a:t>
            </a:r>
            <a:r>
              <a:rPr lang="es-AR" altLang="es-ES" b="1" dirty="0"/>
              <a:t>consultarse</a:t>
            </a:r>
            <a:r>
              <a:rPr lang="es-AR" altLang="es-ES" dirty="0"/>
              <a:t> atributos específicos</a:t>
            </a:r>
            <a:endParaRPr lang="es-ES" altLang="es-E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363538" y="1385816"/>
            <a:ext cx="3565784" cy="40011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2000" b="1" i="1" dirty="0"/>
              <a:t>Ver, superponer y consultar</a:t>
            </a:r>
            <a:endParaRPr lang="es-ES" altLang="es-ES" sz="2000" b="1" i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00034" y="214290"/>
            <a:ext cx="7772400" cy="71438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AR" altLang="es-ES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Servicios de visualización</a:t>
            </a:r>
            <a:endParaRPr kumimoji="0" lang="es-ES" altLang="es-ES" sz="36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3357554" y="2143116"/>
            <a:ext cx="571504" cy="307183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23850" y="2004191"/>
            <a:ext cx="3676646" cy="313932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s-AR" altLang="es-ES" dirty="0" smtClean="0"/>
              <a:t>Servicios </a:t>
            </a:r>
            <a:r>
              <a:rPr lang="es-AR" altLang="es-ES" dirty="0"/>
              <a:t>de Objetos en la Web (</a:t>
            </a:r>
            <a:r>
              <a:rPr lang="es-AR" altLang="es-ES" b="1" dirty="0" smtClean="0"/>
              <a:t>WFS o web </a:t>
            </a:r>
            <a:r>
              <a:rPr lang="es-AR" altLang="es-ES" b="1" dirty="0" err="1" smtClean="0"/>
              <a:t>feature</a:t>
            </a:r>
            <a:r>
              <a:rPr lang="es-AR" altLang="es-ES" b="1" dirty="0" smtClean="0"/>
              <a:t> </a:t>
            </a:r>
            <a:r>
              <a:rPr lang="es-AR" altLang="es-ES" b="1" dirty="0" err="1" smtClean="0"/>
              <a:t>service</a:t>
            </a:r>
            <a:r>
              <a:rPr lang="es-AR" altLang="es-ES" dirty="0" smtClean="0"/>
              <a:t>).</a:t>
            </a:r>
          </a:p>
          <a:p>
            <a:pPr eaLnBrk="1" hangingPunct="1"/>
            <a:r>
              <a:rPr lang="es-AR" altLang="es-ES" dirty="0" smtClean="0"/>
              <a:t>Descargar vectores</a:t>
            </a:r>
            <a:endParaRPr lang="es-AR" altLang="es-ES" dirty="0"/>
          </a:p>
          <a:p>
            <a:pPr eaLnBrk="1" hangingPunct="1"/>
            <a:endParaRPr lang="es-AR" altLang="es-ES" dirty="0"/>
          </a:p>
          <a:p>
            <a:pPr eaLnBrk="1" hangingPunct="1">
              <a:buFontTx/>
              <a:buChar char="•"/>
            </a:pPr>
            <a:r>
              <a:rPr lang="es-AR" altLang="es-ES" dirty="0"/>
              <a:t>Servicio de Coberturas en la Web (</a:t>
            </a:r>
            <a:r>
              <a:rPr lang="es-AR" altLang="es-ES" b="1" dirty="0" smtClean="0"/>
              <a:t>WCS o web </a:t>
            </a:r>
            <a:r>
              <a:rPr lang="es-AR" altLang="es-ES" b="1" dirty="0" err="1" smtClean="0"/>
              <a:t>coverage</a:t>
            </a:r>
            <a:r>
              <a:rPr lang="es-AR" altLang="es-ES" b="1" dirty="0" smtClean="0"/>
              <a:t> </a:t>
            </a:r>
            <a:r>
              <a:rPr lang="es-AR" altLang="es-ES" b="1" dirty="0" err="1" smtClean="0"/>
              <a:t>service</a:t>
            </a:r>
            <a:r>
              <a:rPr lang="es-AR" altLang="es-ES" dirty="0" smtClean="0"/>
              <a:t>).</a:t>
            </a:r>
          </a:p>
          <a:p>
            <a:pPr eaLnBrk="1" hangingPunct="1"/>
            <a:r>
              <a:rPr lang="es-AR" altLang="es-ES" dirty="0" smtClean="0"/>
              <a:t>Descargar coberturas </a:t>
            </a:r>
            <a:r>
              <a:rPr lang="es-AR" altLang="es-ES" dirty="0" err="1" smtClean="0"/>
              <a:t>raster</a:t>
            </a:r>
            <a:r>
              <a:rPr lang="es-AR" altLang="es-ES" dirty="0" smtClean="0"/>
              <a:t>.</a:t>
            </a:r>
            <a:endParaRPr lang="es-AR" altLang="es-ES" dirty="0"/>
          </a:p>
          <a:p>
            <a:pPr eaLnBrk="1" hangingPunct="1">
              <a:buFontTx/>
              <a:buChar char="•"/>
            </a:pPr>
            <a:endParaRPr lang="es-AR" altLang="es-ES" dirty="0"/>
          </a:p>
          <a:p>
            <a:pPr eaLnBrk="1" hangingPunct="1">
              <a:buFontTx/>
              <a:buChar char="•"/>
            </a:pPr>
            <a:r>
              <a:rPr lang="es-AR" altLang="es-ES" dirty="0"/>
              <a:t>Servicio de descarga de ficheros (</a:t>
            </a:r>
            <a:r>
              <a:rPr lang="es-AR" altLang="es-ES" b="1" dirty="0" smtClean="0"/>
              <a:t>FTP o </a:t>
            </a:r>
            <a:r>
              <a:rPr lang="es-AR" altLang="es-ES" b="1" dirty="0" err="1" smtClean="0"/>
              <a:t>file</a:t>
            </a:r>
            <a:r>
              <a:rPr lang="es-AR" altLang="es-ES" b="1" dirty="0" smtClean="0"/>
              <a:t> transfer </a:t>
            </a:r>
            <a:r>
              <a:rPr lang="es-AR" altLang="es-ES" b="1" dirty="0" err="1" smtClean="0"/>
              <a:t>protocol</a:t>
            </a:r>
            <a:r>
              <a:rPr lang="es-AR" altLang="es-ES" dirty="0" smtClean="0"/>
              <a:t>) Descargar </a:t>
            </a:r>
            <a:r>
              <a:rPr lang="es-AR" altLang="es-ES" dirty="0"/>
              <a:t>archivos </a:t>
            </a:r>
            <a:r>
              <a:rPr lang="es-AR" altLang="es-ES" dirty="0" smtClean="0"/>
              <a:t>específicos</a:t>
            </a:r>
            <a:endParaRPr lang="es-ES" altLang="es-E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148263" y="2594614"/>
            <a:ext cx="3281389" cy="147732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dirty="0"/>
              <a:t>Permite acceder a los datos </a:t>
            </a:r>
            <a:r>
              <a:rPr lang="es-AR" altLang="es-ES" dirty="0" smtClean="0"/>
              <a:t>mismos, </a:t>
            </a:r>
            <a:r>
              <a:rPr lang="es-AR" altLang="es-ES" dirty="0"/>
              <a:t>generando copias para descargarlos y manipularlos. </a:t>
            </a:r>
            <a:endParaRPr lang="es-AR" altLang="es-ES" dirty="0" smtClean="0"/>
          </a:p>
          <a:p>
            <a:pPr eaLnBrk="1" hangingPunct="1"/>
            <a:r>
              <a:rPr lang="es-AR" altLang="es-ES" dirty="0" smtClean="0"/>
              <a:t>Opcionalmente </a:t>
            </a:r>
            <a:r>
              <a:rPr lang="es-AR" altLang="es-ES" dirty="0"/>
              <a:t>modificarlos</a:t>
            </a:r>
            <a:endParaRPr lang="es-ES" altLang="es-E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357291" y="214290"/>
            <a:ext cx="6643734" cy="70788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s-AR" altLang="es-ES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Servicios de descarga</a:t>
            </a:r>
            <a:endParaRPr lang="es-ES" altLang="es-ES" sz="3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827281" y="1071546"/>
            <a:ext cx="3887859" cy="40011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2000" b="1" i="1" dirty="0"/>
              <a:t>Descargar, procesar y analizar</a:t>
            </a:r>
            <a:endParaRPr lang="es-ES" altLang="es-ES" sz="2000" b="1" i="1" dirty="0"/>
          </a:p>
        </p:txBody>
      </p:sp>
      <p:sp>
        <p:nvSpPr>
          <p:cNvPr id="7" name="6 Abrir llave"/>
          <p:cNvSpPr/>
          <p:nvPr/>
        </p:nvSpPr>
        <p:spPr>
          <a:xfrm>
            <a:off x="4429124" y="2285992"/>
            <a:ext cx="571504" cy="235745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00034" y="2714620"/>
            <a:ext cx="3165478" cy="2092881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2000" b="1" dirty="0"/>
              <a:t>Localización o </a:t>
            </a:r>
            <a:r>
              <a:rPr lang="es-AR" altLang="es-ES" sz="2000" b="1" dirty="0" smtClean="0"/>
              <a:t>búsqueda de datos</a:t>
            </a:r>
            <a:r>
              <a:rPr lang="es-AR" altLang="es-ES" dirty="0" smtClean="0"/>
              <a:t>:</a:t>
            </a:r>
            <a:endParaRPr lang="es-AR" altLang="es-ES" dirty="0"/>
          </a:p>
          <a:p>
            <a:pPr eaLnBrk="1" hangingPunct="1"/>
            <a:endParaRPr lang="es-AR" altLang="es-ES" dirty="0"/>
          </a:p>
          <a:p>
            <a:pPr eaLnBrk="1" hangingPunct="1">
              <a:buFont typeface="Wingdings" pitchFamily="2" charset="2"/>
              <a:buChar char="Ø"/>
            </a:pPr>
            <a:r>
              <a:rPr lang="es-AR" altLang="es-ES" dirty="0"/>
              <a:t> Servicios web de catálogos (</a:t>
            </a:r>
            <a:r>
              <a:rPr lang="es-AR" altLang="es-ES" b="1" dirty="0" smtClean="0"/>
              <a:t>CSW o web catalogue </a:t>
            </a:r>
            <a:r>
              <a:rPr lang="es-AR" altLang="es-ES" b="1" dirty="0" err="1" smtClean="0"/>
              <a:t>service</a:t>
            </a:r>
            <a:r>
              <a:rPr lang="es-AR" altLang="es-ES" dirty="0" smtClean="0"/>
              <a:t>).</a:t>
            </a:r>
            <a:endParaRPr lang="es-AR" altLang="es-ES" dirty="0"/>
          </a:p>
          <a:p>
            <a:pPr eaLnBrk="1" hangingPunct="1"/>
            <a:endParaRPr lang="es-AR" altLang="es-E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240366" y="3071810"/>
            <a:ext cx="34750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dirty="0"/>
              <a:t>Permiten la búsqueda de conjuntos de datos geográficos y </a:t>
            </a:r>
            <a:r>
              <a:rPr lang="es-AR" altLang="es-ES" dirty="0" err="1"/>
              <a:t>geoservicios</a:t>
            </a:r>
            <a:r>
              <a:rPr lang="es-AR" altLang="es-ES" dirty="0"/>
              <a:t>, a partir del contenido del </a:t>
            </a:r>
            <a:r>
              <a:rPr lang="es-AR" altLang="es-ES" dirty="0" smtClean="0"/>
              <a:t>metadato</a:t>
            </a:r>
            <a:endParaRPr lang="es-ES" altLang="es-ES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428728" y="1357298"/>
            <a:ext cx="6572296" cy="40011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altLang="es-ES" sz="2000" b="1" i="1" dirty="0" smtClean="0"/>
              <a:t>Buscar </a:t>
            </a:r>
            <a:r>
              <a:rPr lang="es-AR" altLang="es-ES" sz="2000" b="1" i="1" dirty="0"/>
              <a:t>qué datos y qué servicios hay </a:t>
            </a:r>
            <a:r>
              <a:rPr lang="es-AR" altLang="es-ES" sz="2000" b="1" i="1" dirty="0" smtClean="0"/>
              <a:t>disponibles</a:t>
            </a:r>
            <a:endParaRPr lang="es-ES" altLang="es-ES" sz="2000" dirty="0"/>
          </a:p>
        </p:txBody>
      </p:sp>
      <p:sp>
        <p:nvSpPr>
          <p:cNvPr id="6" name="5 Abrir llave"/>
          <p:cNvSpPr/>
          <p:nvPr/>
        </p:nvSpPr>
        <p:spPr>
          <a:xfrm>
            <a:off x="4429124" y="2714620"/>
            <a:ext cx="571504" cy="207170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 dirty="0">
              <a:solidFill>
                <a:srgbClr val="002060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57291" y="214290"/>
            <a:ext cx="6643734" cy="707886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defRPr/>
            </a:pPr>
            <a:r>
              <a:rPr lang="es-AR" altLang="es-ES" sz="36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Servicios de búsqueda</a:t>
            </a:r>
            <a:endParaRPr lang="es-ES" altLang="es-ES" sz="36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319556" y="1543040"/>
            <a:ext cx="4242315" cy="461665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2400" b="1" i="1">
                <a:solidFill>
                  <a:schemeClr val="bg1"/>
                </a:solidFill>
              </a:rPr>
              <a:t>Ver, superponer y consultar</a:t>
            </a:r>
            <a:endParaRPr lang="es-ES" altLang="es-ES" sz="2400" b="1" i="1">
              <a:solidFill>
                <a:schemeClr val="bg1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14348" y="1357298"/>
            <a:ext cx="2715808" cy="83099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altLang="es-ES" sz="2400" b="1" dirty="0"/>
              <a:t>WMS</a:t>
            </a:r>
          </a:p>
          <a:p>
            <a:pPr algn="ctr" eaLnBrk="1" hangingPunct="1"/>
            <a:r>
              <a:rPr lang="es-AR" altLang="es-ES" sz="2400" b="1" dirty="0" smtClean="0"/>
              <a:t>Servicio de mapa</a:t>
            </a:r>
            <a:endParaRPr lang="es-ES" altLang="es-ES" sz="2400" b="1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14348" y="2714620"/>
            <a:ext cx="3089307" cy="1200329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altLang="es-ES" sz="2400" b="1" dirty="0" smtClean="0"/>
              <a:t>WFS / WCS</a:t>
            </a:r>
            <a:endParaRPr lang="es-AR" altLang="es-ES" sz="2400" b="1" dirty="0"/>
          </a:p>
          <a:p>
            <a:pPr algn="ctr" eaLnBrk="1" hangingPunct="1"/>
            <a:r>
              <a:rPr lang="es-AR" altLang="es-ES" sz="2400" b="1" dirty="0" smtClean="0"/>
              <a:t>Servicio de objetos </a:t>
            </a:r>
          </a:p>
          <a:p>
            <a:pPr algn="ctr" eaLnBrk="1" hangingPunct="1"/>
            <a:r>
              <a:rPr lang="es-AR" altLang="es-ES" sz="2400" b="1" dirty="0" smtClean="0"/>
              <a:t>y coberturas</a:t>
            </a:r>
            <a:endParaRPr lang="es-ES" altLang="es-ES" sz="2400" b="1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771878" y="2812317"/>
            <a:ext cx="3300584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2400" b="1" i="1" dirty="0">
                <a:solidFill>
                  <a:schemeClr val="bg1"/>
                </a:solidFill>
              </a:rPr>
              <a:t>Descargar, procesar, </a:t>
            </a:r>
            <a:endParaRPr lang="es-AR" altLang="es-ES" sz="2400" b="1" i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s-AR" altLang="es-ES" sz="2400" b="1" i="1" dirty="0" smtClean="0">
                <a:solidFill>
                  <a:schemeClr val="bg1"/>
                </a:solidFill>
              </a:rPr>
              <a:t>analizar </a:t>
            </a:r>
            <a:r>
              <a:rPr lang="es-AR" altLang="es-ES" sz="2400" b="1" i="1" dirty="0">
                <a:solidFill>
                  <a:schemeClr val="bg1"/>
                </a:solidFill>
              </a:rPr>
              <a:t>y editar</a:t>
            </a:r>
            <a:endParaRPr lang="es-ES" altLang="es-ES" sz="2400" b="1" i="1" dirty="0">
              <a:solidFill>
                <a:schemeClr val="bg1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1751" y="4357694"/>
            <a:ext cx="3175869" cy="830997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AR" altLang="es-ES" sz="2400" b="1" dirty="0"/>
              <a:t>CSW</a:t>
            </a:r>
          </a:p>
          <a:p>
            <a:pPr algn="ctr" eaLnBrk="1" hangingPunct="1"/>
            <a:r>
              <a:rPr lang="es-AR" altLang="es-ES" sz="2400" b="1" dirty="0" smtClean="0"/>
              <a:t>Servicio de catálogo</a:t>
            </a:r>
            <a:endParaRPr lang="es-ES" altLang="es-ES" sz="2400" b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82146" y="4312515"/>
            <a:ext cx="4474302" cy="830997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AR" altLang="es-ES" sz="2400" b="1" i="1" dirty="0" smtClean="0">
                <a:solidFill>
                  <a:schemeClr val="bg1"/>
                </a:solidFill>
              </a:rPr>
              <a:t>Buscar qué </a:t>
            </a:r>
            <a:r>
              <a:rPr lang="es-AR" altLang="es-ES" sz="2400" b="1" i="1" dirty="0">
                <a:solidFill>
                  <a:schemeClr val="bg1"/>
                </a:solidFill>
              </a:rPr>
              <a:t>datos y qué </a:t>
            </a:r>
            <a:endParaRPr lang="es-AR" altLang="es-ES" sz="2400" b="1" i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s-AR" altLang="es-ES" sz="2400" b="1" i="1" dirty="0" err="1" smtClean="0">
                <a:solidFill>
                  <a:schemeClr val="bg1"/>
                </a:solidFill>
              </a:rPr>
              <a:t>geoservicios</a:t>
            </a:r>
            <a:r>
              <a:rPr lang="es-AR" altLang="es-ES" sz="2400" b="1" i="1" dirty="0" smtClean="0">
                <a:solidFill>
                  <a:schemeClr val="bg1"/>
                </a:solidFill>
              </a:rPr>
              <a:t> </a:t>
            </a:r>
            <a:r>
              <a:rPr lang="es-AR" altLang="es-ES" sz="2400" b="1" i="1" dirty="0">
                <a:solidFill>
                  <a:schemeClr val="bg1"/>
                </a:solidFill>
              </a:rPr>
              <a:t>hay </a:t>
            </a:r>
            <a:r>
              <a:rPr lang="es-AR" altLang="es-ES" sz="2400" b="1" i="1" dirty="0" smtClean="0">
                <a:solidFill>
                  <a:schemeClr val="bg1"/>
                </a:solidFill>
              </a:rPr>
              <a:t>disponibles</a:t>
            </a:r>
            <a:endParaRPr lang="es-ES" altLang="es-ES" sz="2400" b="1" i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7088" y="214290"/>
            <a:ext cx="7772400" cy="71438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altLang="es-ES" sz="40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Geoservicios</a:t>
            </a:r>
            <a:endParaRPr kumimoji="0" lang="es-ES" altLang="es-ES" sz="40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09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1646</TotalTime>
  <Words>1031</Words>
  <Application>Microsoft Office PowerPoint</Application>
  <PresentationFormat>Presentación en pantalla (4:3)</PresentationFormat>
  <Paragraphs>183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Diapositiva 1</vt:lpstr>
      <vt:lpstr>Diapositiva 2</vt:lpstr>
      <vt:lpstr>Arquitectura Cliente Servidor</vt:lpstr>
      <vt:lpstr>Arquitectura Cliente Servidor</vt:lpstr>
      <vt:lpstr>Clasificación de algunos geoservicios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Ejemplos peticiones GetCapabilities WMS  (Capacidades del servicio)</vt:lpstr>
      <vt:lpstr>Respuesta a una petición GetCapabilities Archivo en formato XML, cliente liviano. Navegador</vt:lpstr>
      <vt:lpstr>Diapositiva 16</vt:lpstr>
      <vt:lpstr>Diapositiva 17</vt:lpstr>
      <vt:lpstr>Ejemplos peticiones GetMap WMS  (Mapa)</vt:lpstr>
      <vt:lpstr>Ejemplos peticiones GetMap WMS  (Mapa)</vt:lpstr>
      <vt:lpstr>Ejemplos peticiones GetMap WMS  (Mapa)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Alba Posse</dc:creator>
  <cp:lastModifiedBy>alp</cp:lastModifiedBy>
  <cp:revision>36</cp:revision>
  <dcterms:created xsi:type="dcterms:W3CDTF">2018-04-16T15:30:06Z</dcterms:created>
  <dcterms:modified xsi:type="dcterms:W3CDTF">2018-05-11T10:45:43Z</dcterms:modified>
</cp:coreProperties>
</file>