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2" r:id="rId4"/>
    <p:sldId id="268" r:id="rId5"/>
    <p:sldId id="270" r:id="rId6"/>
    <p:sldId id="269" r:id="rId7"/>
    <p:sldId id="265" r:id="rId8"/>
    <p:sldId id="267" r:id="rId9"/>
    <p:sldId id="273" r:id="rId10"/>
    <p:sldId id="275" r:id="rId11"/>
    <p:sldId id="276" r:id="rId12"/>
    <p:sldId id="271" r:id="rId13"/>
    <p:sldId id="274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04" y="-2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41AF2-AE28-40DA-9C91-2E4E4D3AD639}" type="datetimeFigureOut">
              <a:rPr lang="es-ES" smtClean="0"/>
              <a:t>25/06/2018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B494-4B35-43F2-B699-EE6C5E507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1002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41AF2-AE28-40DA-9C91-2E4E4D3AD639}" type="datetimeFigureOut">
              <a:rPr lang="es-ES" smtClean="0"/>
              <a:t>25/06/2018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B494-4B35-43F2-B699-EE6C5E507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14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41AF2-AE28-40DA-9C91-2E4E4D3AD639}" type="datetimeFigureOut">
              <a:rPr lang="es-ES" smtClean="0"/>
              <a:t>25/06/2018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B494-4B35-43F2-B699-EE6C5E507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7914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41AF2-AE28-40DA-9C91-2E4E4D3AD639}" type="datetimeFigureOut">
              <a:rPr lang="es-ES" smtClean="0"/>
              <a:t>25/06/2018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B494-4B35-43F2-B699-EE6C5E507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6095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41AF2-AE28-40DA-9C91-2E4E4D3AD639}" type="datetimeFigureOut">
              <a:rPr lang="es-ES" smtClean="0"/>
              <a:t>25/06/2018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B494-4B35-43F2-B699-EE6C5E507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1468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41AF2-AE28-40DA-9C91-2E4E4D3AD639}" type="datetimeFigureOut">
              <a:rPr lang="es-ES" smtClean="0"/>
              <a:t>25/06/2018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B494-4B35-43F2-B699-EE6C5E507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6334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41AF2-AE28-40DA-9C91-2E4E4D3AD639}" type="datetimeFigureOut">
              <a:rPr lang="es-ES" smtClean="0"/>
              <a:t>25/06/2018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B494-4B35-43F2-B699-EE6C5E507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8678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41AF2-AE28-40DA-9C91-2E4E4D3AD639}" type="datetimeFigureOut">
              <a:rPr lang="es-ES" smtClean="0"/>
              <a:t>25/06/2018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B494-4B35-43F2-B699-EE6C5E507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0856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41AF2-AE28-40DA-9C91-2E4E4D3AD639}" type="datetimeFigureOut">
              <a:rPr lang="es-ES" smtClean="0"/>
              <a:t>25/06/2018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B494-4B35-43F2-B699-EE6C5E507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2344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41AF2-AE28-40DA-9C91-2E4E4D3AD639}" type="datetimeFigureOut">
              <a:rPr lang="es-ES" smtClean="0"/>
              <a:t>25/06/2018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B494-4B35-43F2-B699-EE6C5E507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955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41AF2-AE28-40DA-9C91-2E4E4D3AD639}" type="datetimeFigureOut">
              <a:rPr lang="es-ES" smtClean="0"/>
              <a:t>25/06/2018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B494-4B35-43F2-B699-EE6C5E507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2377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41AF2-AE28-40DA-9C91-2E4E4D3AD639}" type="datetimeFigureOut">
              <a:rPr lang="es-ES" smtClean="0"/>
              <a:t>25/06/2018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5B494-4B35-43F2-B699-EE6C5E507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7769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oralu@filo.uba.ar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iigeo@filo.uba.ar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hyperlink" Target="http://geonode.filo.uba.ar/geoserver/ows?service=wfs&amp;version=1.0.0&amp;request=GetCapabilities" TargetMode="External"/><Relationship Id="rId4" Type="http://schemas.openxmlformats.org/officeDocument/2006/relationships/hyperlink" Target="http://geonode.filo.uba.ar/geoserver/ows?service=wms&amp;version=1.1.1&amp;request=GetCapabilities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geonode.filo.uba.a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hyperlink" Target="http://geonode.filo.uba.ar/" TargetMode="Externa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hyperlink" Target="http://geonode.filo.uba.ar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hyperlink" Target="http://geonode.filo.uba.a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83568" y="548680"/>
            <a:ext cx="7848872" cy="3962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s-AR" sz="2400" b="1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2400" b="1" i="1" spc="-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“Geoportal de Investigaciones del Instituto de Geografía”</a:t>
            </a:r>
            <a:endParaRPr lang="en-US" sz="16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s-AR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AR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AR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AR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Esp. Lic. Nora Lucioni</a:t>
            </a:r>
            <a:endParaRPr lang="es-AR" baseline="300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s-AR" sz="2000" baseline="30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s-AR" sz="2000" baseline="300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AR" sz="140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Instituto de Geografía - Facultad de Filosofía y Letras - Universidad de Buenos Aires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AR" sz="140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Puan 480, 4to piso. CABA</a:t>
            </a:r>
          </a:p>
          <a:p>
            <a:pPr algn="ctr">
              <a:lnSpc>
                <a:spcPct val="115000"/>
              </a:lnSpc>
            </a:pPr>
            <a:r>
              <a:rPr lang="es-AR" sz="140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AR" sz="140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noralu</a:t>
            </a:r>
            <a:r>
              <a:rPr lang="es-AR" sz="140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@filo.uba.ar</a:t>
            </a:r>
            <a:r>
              <a:rPr lang="es-AR" sz="140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AR" sz="14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es-AR" sz="14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iigeo@filo.uba.ar</a:t>
            </a:r>
            <a:endParaRPr lang="es-AR" sz="140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s-A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5"/>
          <a:srcRect r="55782"/>
          <a:stretch/>
        </p:blipFill>
        <p:spPr>
          <a:xfrm>
            <a:off x="3093304" y="5485105"/>
            <a:ext cx="3029400" cy="5997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1963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/>
          <p:nvPr/>
        </p:nvPicPr>
        <p:blipFill>
          <a:blip r:embed="rId3"/>
          <a:srcRect r="55782"/>
          <a:stretch/>
        </p:blipFill>
        <p:spPr>
          <a:xfrm>
            <a:off x="6948264" y="0"/>
            <a:ext cx="2195736" cy="404664"/>
          </a:xfrm>
          <a:prstGeom prst="rect">
            <a:avLst/>
          </a:prstGeom>
          <a:ln>
            <a:noFill/>
          </a:ln>
        </p:spPr>
      </p:pic>
      <p:sp>
        <p:nvSpPr>
          <p:cNvPr id="10" name="TextShape 1"/>
          <p:cNvSpPr txBox="1"/>
          <p:nvPr/>
        </p:nvSpPr>
        <p:spPr>
          <a:xfrm>
            <a:off x="323528" y="1252531"/>
            <a:ext cx="8602552" cy="56228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just"/>
            <a:r>
              <a:rPr lang="es-E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Estarán </a:t>
            </a:r>
            <a:r>
              <a:rPr lang="es-E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visualizables</a:t>
            </a:r>
            <a:r>
              <a:rPr lang="es-E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 </a:t>
            </a:r>
            <a:r>
              <a:rPr lang="es-ES" b="1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todos los proyectos de investigación con referencia territorial</a:t>
            </a:r>
            <a:r>
              <a:rPr lang="es-E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 y potencial de geolocalización. 
</a:t>
            </a:r>
          </a:p>
          <a:p>
            <a:pPr algn="just"/>
            <a:r>
              <a:rPr lang="es-E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La base de </a:t>
            </a:r>
            <a:r>
              <a:rPr lang="es-ES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datos </a:t>
            </a:r>
            <a:r>
              <a:rPr lang="es-ES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geográfica y </a:t>
            </a:r>
            <a:r>
              <a:rPr lang="es-E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la visualización se </a:t>
            </a:r>
            <a:r>
              <a:rPr lang="es-ES" b="1" spc="-1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actualizarán </a:t>
            </a:r>
            <a:r>
              <a:rPr lang="es-ES" b="1" spc="-1" smtClean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periódicamente.</a:t>
            </a:r>
            <a:r>
              <a:rPr lang="es-E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
</a:t>
            </a:r>
          </a:p>
          <a:p>
            <a:pPr algn="just"/>
            <a:r>
              <a:rPr lang="es-E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Estará disponible toda la </a:t>
            </a:r>
            <a:r>
              <a:rPr lang="es-ES" b="1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producción cartográfica original </a:t>
            </a:r>
            <a:r>
              <a:rPr lang="es-E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que los equipos de investigación decidan poner en disponibilidad. Los equipos pueden </a:t>
            </a:r>
            <a:r>
              <a:rPr lang="es-ES" b="1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definir restricciones</a:t>
            </a:r>
            <a:r>
              <a:rPr lang="es-E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 en el uso y circulación de la producción que generen. 
</a:t>
            </a:r>
          </a:p>
          <a:p>
            <a:pPr algn="just"/>
            <a:r>
              <a:rPr lang="es-E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Se prevé la extensión paulatina a la producción de </a:t>
            </a:r>
            <a:r>
              <a:rPr lang="es-ES" b="1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otros Institutos </a:t>
            </a:r>
            <a:r>
              <a:rPr lang="es-E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de la Facultad de Filosofía y Letras.</a:t>
            </a:r>
          </a:p>
          <a:p>
            <a:pPr algn="just"/>
            <a:r>
              <a:rPr lang="es-E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 </a:t>
            </a:r>
          </a:p>
          <a:p>
            <a:pPr algn="just"/>
            <a:r>
              <a:rPr lang="es-E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Toda la producción deberá </a:t>
            </a:r>
            <a:r>
              <a:rPr lang="es-ES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seguir </a:t>
            </a:r>
            <a:r>
              <a:rPr lang="es-ES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los </a:t>
            </a:r>
            <a:r>
              <a:rPr lang="es-ES" b="1" spc="-1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lineamientos</a:t>
            </a:r>
            <a:r>
              <a:rPr lang="es-ES" b="1" spc="-1" smtClean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 </a:t>
            </a:r>
            <a:r>
              <a:rPr lang="es-ES" b="1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generales </a:t>
            </a:r>
            <a:r>
              <a:rPr lang="es-E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de la </a:t>
            </a:r>
            <a:r>
              <a:rPr lang="es-ES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comunidad </a:t>
            </a:r>
            <a:r>
              <a:rPr lang="es-ES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IDERA.</a:t>
            </a:r>
            <a:endParaRPr lang="es-E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  <a:ea typeface="Calibri"/>
            </a:endParaRPr>
          </a:p>
          <a:p>
            <a:pPr algn="just"/>
            <a:endParaRPr lang="es-E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  <a:ea typeface="Calibri"/>
            </a:endParaRPr>
          </a:p>
          <a:p>
            <a:pPr algn="just"/>
            <a:r>
              <a:rPr lang="es-AR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Esto posibilitará </a:t>
            </a:r>
            <a:r>
              <a:rPr lang="es-AR" b="1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compartirlos</a:t>
            </a:r>
            <a:r>
              <a:rPr lang="es-AR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 no solo en nuestra comunidad académica sino también con otros niveles educativos y actores sociales vinculados a nuestras temáticas. </a:t>
            </a:r>
          </a:p>
          <a:p>
            <a:pPr algn="just"/>
            <a:endParaRPr lang="es-E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  <a:ea typeface="Calibri"/>
            </a:endParaRPr>
          </a:p>
          <a:p>
            <a:pPr algn="just"/>
            <a:r>
              <a:rPr lang="es-E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Se está constituyendo un </a:t>
            </a:r>
            <a:r>
              <a:rPr lang="es-ES" b="1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equipo especializado </a:t>
            </a:r>
            <a:r>
              <a:rPr lang="es-E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en el Instituto, que asesorará a los grupos de investigación en </a:t>
            </a:r>
            <a:r>
              <a:rPr lang="es-ES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estas </a:t>
            </a:r>
            <a:r>
              <a:rPr lang="es-ES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tareas.</a:t>
            </a:r>
            <a:r>
              <a:rPr lang="es-ES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
</a:t>
            </a:r>
          </a:p>
          <a:p>
            <a:pPr algn="just"/>
            <a:r>
              <a:rPr lang="es-ES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
</a:t>
            </a: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1" name="TextShape 2"/>
          <p:cNvSpPr txBox="1"/>
          <p:nvPr/>
        </p:nvSpPr>
        <p:spPr>
          <a:xfrm>
            <a:off x="251520" y="125096"/>
            <a:ext cx="8535969" cy="60641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108000" algn="ctr">
              <a:buClr>
                <a:srgbClr val="000000"/>
              </a:buClr>
              <a:buSzPct val="45000"/>
            </a:pPr>
            <a:r>
              <a:rPr lang="en-US" sz="2400" b="1" i="1" spc="-1" dirty="0" err="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Tareas</a:t>
            </a:r>
            <a:r>
              <a:rPr lang="en-US" sz="2400" b="1" i="1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 para el </a:t>
            </a:r>
            <a:r>
              <a:rPr lang="en-US" sz="2400" b="1" i="1" spc="-1" dirty="0" err="1" smtClean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futuro</a:t>
            </a:r>
            <a:r>
              <a:rPr lang="en-US" sz="2400" b="1" i="1" spc="-1" dirty="0" smtClean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 </a:t>
            </a:r>
            <a:r>
              <a:rPr lang="en-US" sz="2400" b="1" i="1" spc="-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y </a:t>
            </a:r>
            <a:endParaRPr lang="en-US" sz="2400" b="1" i="1" spc="-1" smtClean="0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108000" algn="ctr">
              <a:buClr>
                <a:srgbClr val="000000"/>
              </a:buClr>
              <a:buSzPct val="45000"/>
            </a:pPr>
            <a:r>
              <a:rPr lang="en-US" sz="2400" b="1" i="1" spc="-1" smtClean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potencialidades </a:t>
            </a:r>
            <a:r>
              <a:rPr lang="en-US" sz="2400" b="1" i="1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del Geoportal</a:t>
            </a:r>
          </a:p>
        </p:txBody>
      </p:sp>
    </p:spTree>
    <p:extLst>
      <p:ext uri="{BB962C8B-B14F-4D97-AF65-F5344CB8AC3E}">
        <p14:creationId xmlns:p14="http://schemas.microsoft.com/office/powerpoint/2010/main" val="2637708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/>
          <p:nvPr/>
        </p:nvPicPr>
        <p:blipFill>
          <a:blip r:embed="rId3"/>
          <a:srcRect r="55782"/>
          <a:stretch/>
        </p:blipFill>
        <p:spPr>
          <a:xfrm>
            <a:off x="6948264" y="0"/>
            <a:ext cx="2195736" cy="404664"/>
          </a:xfrm>
          <a:prstGeom prst="rect">
            <a:avLst/>
          </a:prstGeom>
          <a:ln>
            <a:noFill/>
          </a:ln>
        </p:spPr>
      </p:pic>
      <p:sp>
        <p:nvSpPr>
          <p:cNvPr id="8" name="CustomShape 1"/>
          <p:cNvSpPr/>
          <p:nvPr/>
        </p:nvSpPr>
        <p:spPr>
          <a:xfrm>
            <a:off x="1328040" y="456840"/>
            <a:ext cx="6757560" cy="655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es-AR" sz="2400" b="1" i="1" strike="noStrike" spc="-1" dirty="0" smtClean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El equipo del Instituto se propone:</a:t>
            </a:r>
            <a:r>
              <a:rPr lang="es-AR" sz="2000" b="1" i="1" strike="noStrike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
</a:t>
            </a:r>
            <a:endParaRPr lang="es-AR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CustomShape 2"/>
          <p:cNvSpPr/>
          <p:nvPr/>
        </p:nvSpPr>
        <p:spPr>
          <a:xfrm>
            <a:off x="611560" y="1477240"/>
            <a:ext cx="7799760" cy="541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 algn="just">
              <a:lnSpc>
                <a:spcPct val="115000"/>
              </a:lnSpc>
              <a:buClr>
                <a:srgbClr val="000000"/>
              </a:buClr>
              <a:buFont typeface="Arial"/>
              <a:buChar char="•"/>
            </a:pPr>
            <a:r>
              <a:rPr lang="es-AR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Construir un </a:t>
            </a:r>
            <a:r>
              <a:rPr lang="es-AR" b="1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repositorio de bases de datos </a:t>
            </a:r>
            <a:r>
              <a:rPr lang="es-AR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estadísticas oficiales y de </a:t>
            </a:r>
            <a:r>
              <a:rPr lang="es-AR" b="1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bases geográficas </a:t>
            </a:r>
            <a:r>
              <a:rPr lang="es-AR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georreferenciadas para el uso compartido.</a:t>
            </a:r>
          </a:p>
          <a:p>
            <a:pPr marL="285840" indent="-285480" algn="just">
              <a:lnSpc>
                <a:spcPct val="115000"/>
              </a:lnSpc>
              <a:buClr>
                <a:srgbClr val="000000"/>
              </a:buClr>
              <a:buFont typeface="Arial"/>
              <a:buChar char="•"/>
            </a:pPr>
            <a:r>
              <a:rPr lang="es-AR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Realizar un </a:t>
            </a:r>
            <a:r>
              <a:rPr lang="es-AR" b="1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Plan de Capacitaciones </a:t>
            </a:r>
            <a:r>
              <a:rPr lang="es-AR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orientadas al fortalecimiento de la capacidad de manipulación y de análisis relacional de la información geoespacial para el abordaje de problemáticas territoriales dirigidas tanto a los directores como a los investigadores y docentes del Instituto.</a:t>
            </a:r>
          </a:p>
          <a:p>
            <a:pPr marL="285840" indent="-285480" algn="just">
              <a:lnSpc>
                <a:spcPct val="115000"/>
              </a:lnSpc>
              <a:buClr>
                <a:srgbClr val="000000"/>
              </a:buClr>
              <a:buFont typeface="Arial"/>
              <a:buChar char="•"/>
            </a:pPr>
            <a:r>
              <a:rPr lang="es-AR" b="1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Publicar los resultados georreferenciados </a:t>
            </a:r>
            <a:r>
              <a:rPr lang="es-AR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de los Proyectos de Investigación que utilicen SIG en sus metodologías de trabajo en el nodo IDE de la </a:t>
            </a:r>
            <a:r>
              <a:rPr lang="es-AR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FFyL</a:t>
            </a:r>
            <a:r>
              <a:rPr lang="es-AR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.</a:t>
            </a:r>
          </a:p>
          <a:p>
            <a:pPr marL="285840" indent="-285480" algn="just">
              <a:lnSpc>
                <a:spcPct val="115000"/>
              </a:lnSpc>
              <a:buClr>
                <a:srgbClr val="000000"/>
              </a:buClr>
              <a:buFont typeface="Arial"/>
              <a:buChar char="•"/>
            </a:pPr>
            <a:r>
              <a:rPr lang="es-AR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Generar </a:t>
            </a:r>
            <a:r>
              <a:rPr lang="es-AR" b="1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espacios de articulación y discusión técnica </a:t>
            </a:r>
            <a:r>
              <a:rPr lang="es-AR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tanto con los docentes del Departamento de Geografía y los Investigadores del Instituto de la </a:t>
            </a:r>
            <a:r>
              <a:rPr lang="es-AR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FFyL</a:t>
            </a:r>
            <a:r>
              <a:rPr lang="es-AR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 como con otras entidades cuyos perfiles estén orientados al manejo de las TIG.</a:t>
            </a:r>
          </a:p>
          <a:p>
            <a:pPr marL="285840" indent="-285480" algn="just">
              <a:lnSpc>
                <a:spcPct val="115000"/>
              </a:lnSpc>
              <a:buClr>
                <a:srgbClr val="000000"/>
              </a:buClr>
              <a:buFont typeface="Arial"/>
              <a:buChar char="•"/>
            </a:pPr>
            <a:r>
              <a:rPr lang="es-AR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Difundir las nuevas tendencias sobre la </a:t>
            </a:r>
            <a:r>
              <a:rPr lang="es-AR" b="1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manipulación de los datos geográficos en plataformas web </a:t>
            </a:r>
            <a:r>
              <a:rPr lang="es-AR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como insumo para la ejecución de las investigaciones con sede en el Instituto de Geografía.</a:t>
            </a:r>
          </a:p>
          <a:p>
            <a:pPr algn="just">
              <a:lnSpc>
                <a:spcPct val="115000"/>
              </a:lnSpc>
            </a:pPr>
            <a:endParaRPr lang="es-A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31898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/>
          <p:nvPr/>
        </p:nvPicPr>
        <p:blipFill>
          <a:blip r:embed="rId3"/>
          <a:srcRect r="55782"/>
          <a:stretch/>
        </p:blipFill>
        <p:spPr>
          <a:xfrm>
            <a:off x="6948264" y="0"/>
            <a:ext cx="2195736" cy="404664"/>
          </a:xfrm>
          <a:prstGeom prst="rect">
            <a:avLst/>
          </a:prstGeom>
          <a:ln>
            <a:noFill/>
          </a:ln>
        </p:spPr>
      </p:pic>
      <p:sp>
        <p:nvSpPr>
          <p:cNvPr id="4" name="CustomShape 1"/>
          <p:cNvSpPr/>
          <p:nvPr/>
        </p:nvSpPr>
        <p:spPr>
          <a:xfrm>
            <a:off x="879840" y="2082240"/>
            <a:ext cx="7765200" cy="3743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es-AR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El </a:t>
            </a:r>
            <a:r>
              <a:rPr lang="es-AR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Geoportal</a:t>
            </a:r>
            <a:r>
              <a:rPr lang="es-AR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 de Filosofía y Letras, es reconocido por la comunidad de IDERA, como el primer nodo IDE de la Universidad de Buenos Aires. Los </a:t>
            </a:r>
            <a:r>
              <a:rPr lang="es-AR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Geoservicios</a:t>
            </a:r>
            <a:r>
              <a:rPr lang="es-AR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 ofrecidos por la Facultad son los siguientes:  </a:t>
            </a:r>
          </a:p>
          <a:p>
            <a:pPr algn="ctr">
              <a:lnSpc>
                <a:spcPct val="100000"/>
              </a:lnSpc>
            </a:pPr>
            <a:endParaRPr lang="es-A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AR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WMS</a:t>
            </a:r>
            <a:endParaRPr lang="es-A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A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 </a:t>
            </a:r>
            <a:endParaRPr lang="es-A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AR" sz="1600" b="0" u="sng" strike="noStrike" spc="-1" dirty="0">
                <a:solidFill>
                  <a:srgbClr val="FB4A18"/>
                </a:solidFill>
                <a:uFill>
                  <a:solidFill>
                    <a:srgbClr val="FFFFFF"/>
                  </a:solidFill>
                </a:uFill>
                <a:latin typeface="Century Gothic"/>
                <a:hlinkClick r:id="rId4"/>
              </a:rPr>
              <a:t>http://geonode.filo.uba.ar/geoserver/ows?service=wms&amp;version=1.1.1&amp;request=GetCapabilities</a:t>
            </a:r>
            <a:endParaRPr lang="es-A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A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 </a:t>
            </a:r>
            <a:endParaRPr lang="es-A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s-A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AR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WFS</a:t>
            </a:r>
            <a:endParaRPr lang="es-A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A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 </a:t>
            </a:r>
            <a:endParaRPr lang="es-A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AR" sz="1600" b="0" u="sng" strike="noStrike" spc="-1" dirty="0">
                <a:solidFill>
                  <a:srgbClr val="FB4A18"/>
                </a:solidFill>
                <a:uFill>
                  <a:solidFill>
                    <a:srgbClr val="FFFFFF"/>
                  </a:solidFill>
                </a:uFill>
                <a:latin typeface="Century Gothic"/>
                <a:hlinkClick r:id="rId5"/>
              </a:rPr>
              <a:t>http://geonode.filo.uba.ar/geoserver/ows?service=wfs&amp;version=1.0.0&amp;request=GetCapabilities</a:t>
            </a:r>
            <a:endParaRPr lang="es-A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A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 </a:t>
            </a:r>
            <a:endParaRPr lang="es-A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" name="Imagen 3"/>
          <p:cNvPicPr/>
          <p:nvPr/>
        </p:nvPicPr>
        <p:blipFill>
          <a:blip r:embed="rId6"/>
          <a:stretch/>
        </p:blipFill>
        <p:spPr>
          <a:xfrm>
            <a:off x="971600" y="27472"/>
            <a:ext cx="1728192" cy="593216"/>
          </a:xfrm>
          <a:prstGeom prst="rect">
            <a:avLst/>
          </a:prstGeom>
          <a:ln>
            <a:noFill/>
          </a:ln>
        </p:spPr>
      </p:pic>
      <p:sp>
        <p:nvSpPr>
          <p:cNvPr id="7" name="TextShape 2"/>
          <p:cNvSpPr txBox="1"/>
          <p:nvPr/>
        </p:nvSpPr>
        <p:spPr>
          <a:xfrm>
            <a:off x="1383480" y="961560"/>
            <a:ext cx="6757560" cy="65556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2400" b="1" i="1" strike="noStrike" spc="-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Geoportal de Investigaciones del Instituto de Geografía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129749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/>
          <p:nvPr/>
        </p:nvPicPr>
        <p:blipFill>
          <a:blip r:embed="rId3"/>
          <a:srcRect r="55782"/>
          <a:stretch/>
        </p:blipFill>
        <p:spPr>
          <a:xfrm>
            <a:off x="6948264" y="0"/>
            <a:ext cx="2195736" cy="404664"/>
          </a:xfrm>
          <a:prstGeom prst="rect">
            <a:avLst/>
          </a:prstGeom>
          <a:ln>
            <a:noFill/>
          </a:ln>
        </p:spPr>
      </p:pic>
      <p:sp>
        <p:nvSpPr>
          <p:cNvPr id="3" name="TextShape 1"/>
          <p:cNvSpPr txBox="1"/>
          <p:nvPr/>
        </p:nvSpPr>
        <p:spPr>
          <a:xfrm>
            <a:off x="1438608" y="778500"/>
            <a:ext cx="6757560" cy="65556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2000" b="1" i="1" strike="noStrike" spc="-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Geoportal de Investigaciones del Instituto de Geografía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4" name="CustomShape 3"/>
          <p:cNvSpPr/>
          <p:nvPr/>
        </p:nvSpPr>
        <p:spPr>
          <a:xfrm>
            <a:off x="2699792" y="3861048"/>
            <a:ext cx="3999960" cy="61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15000"/>
              </a:lnSpc>
            </a:pPr>
            <a:r>
              <a:rPr lang="es-A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Jorge Blanco, Elena </a:t>
            </a:r>
            <a:r>
              <a:rPr lang="es-A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Quinn</a:t>
            </a:r>
            <a:r>
              <a:rPr lang="es-A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, Nora C. Lucioni, Luis Piccinali, Juan M. Iribarren </a:t>
            </a:r>
            <a:endParaRPr lang="es-A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2987824" y="2786380"/>
            <a:ext cx="31788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just">
              <a:lnSpc>
                <a:spcPct val="115000"/>
              </a:lnSpc>
            </a:pPr>
            <a:r>
              <a:rPr lang="es-AR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Participantes del proyecto: </a:t>
            </a:r>
            <a:endParaRPr lang="es-A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CustomShape 5"/>
          <p:cNvSpPr/>
          <p:nvPr/>
        </p:nvSpPr>
        <p:spPr>
          <a:xfrm>
            <a:off x="5868144" y="5792720"/>
            <a:ext cx="309348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AR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Muchas gracias!!!!!!</a:t>
            </a:r>
            <a:endParaRPr lang="es-A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2293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1"/>
          <p:cNvSpPr txBox="1"/>
          <p:nvPr/>
        </p:nvSpPr>
        <p:spPr>
          <a:xfrm>
            <a:off x="1191240" y="717120"/>
            <a:ext cx="6757560" cy="65556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s-ES" sz="2400" b="1" i="1" spc="-1" dirty="0" err="1" smtClean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Geoportal</a:t>
            </a:r>
            <a:r>
              <a:rPr lang="es-ES" sz="2400" b="1" i="1" spc="-1" dirty="0" smtClean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 de Investigaciones del Instituto de Geografía</a:t>
            </a:r>
            <a:endParaRPr lang="es-ES" sz="2400" b="1" i="1" spc="-1" dirty="0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7" name="CustomShape 2"/>
          <p:cNvSpPr/>
          <p:nvPr/>
        </p:nvSpPr>
        <p:spPr>
          <a:xfrm>
            <a:off x="648231" y="1474875"/>
            <a:ext cx="7843578" cy="45710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15000"/>
              </a:lnSpc>
            </a:pPr>
            <a:r>
              <a:rPr lang="es-AR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El proyecto se generó en una presentación de la Facultad de Filosofía y Letras en el marco de la convocatoria UBATIC. Se denominó </a:t>
            </a:r>
            <a:r>
              <a:rPr lang="es-AR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“Tecnologías </a:t>
            </a:r>
            <a:r>
              <a:rPr lang="es-AR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en la educación superior: construcciones colectivas para la recreación de las prácticas de la enseñanza como política académica</a:t>
            </a:r>
            <a:r>
              <a:rPr lang="es-AR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” e incluyó una línea específica para Geografía: </a:t>
            </a:r>
            <a:r>
              <a:rPr lang="es-AR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“</a:t>
            </a:r>
            <a:r>
              <a:rPr lang="es-AR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Los Sistemas de Información Geográfica, espacios de interacción de saberes</a:t>
            </a:r>
            <a:r>
              <a:rPr lang="es-AR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” </a:t>
            </a:r>
            <a:endParaRPr lang="es-A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  <a:ea typeface="Calibri"/>
            </a:endParaRPr>
          </a:p>
          <a:p>
            <a:pPr algn="just">
              <a:lnSpc>
                <a:spcPct val="115000"/>
              </a:lnSpc>
            </a:pPr>
            <a:endParaRPr lang="es-A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  <a:ea typeface="Calibri"/>
            </a:endParaRPr>
          </a:p>
          <a:p>
            <a:pPr algn="just">
              <a:lnSpc>
                <a:spcPct val="115000"/>
              </a:lnSpc>
            </a:pPr>
            <a:r>
              <a:rPr lang="es-AR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En ese marco, se </a:t>
            </a:r>
            <a:r>
              <a:rPr lang="es-A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plantearon dos objetivos:</a:t>
            </a:r>
            <a:endParaRPr lang="es-A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marL="257040" indent="-256680" algn="just">
              <a:lnSpc>
                <a:spcPct val="115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es-AR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Elaborar </a:t>
            </a:r>
            <a:r>
              <a:rPr lang="es-AR" b="1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propuestas de enseñanza  </a:t>
            </a:r>
            <a:r>
              <a:rPr lang="es-A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generadas por las cátedras de la carrera de Geografía que impliquen la utilización de Sistemas de Información Geográfica con la intención de difundirlas luego a otros ámbitos educativos. </a:t>
            </a:r>
            <a:endParaRPr lang="es-A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marL="214200" indent="-213840" algn="just">
              <a:lnSpc>
                <a:spcPct val="115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es-AR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Desarrollar algún dispositivo a </a:t>
            </a:r>
            <a:r>
              <a:rPr lang="es-A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través del cual se puedan </a:t>
            </a:r>
            <a:r>
              <a:rPr lang="es-AR" b="1" spc="-1" dirty="0" err="1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geolocalizar</a:t>
            </a:r>
            <a:r>
              <a:rPr lang="es-AR" b="1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 los proyectos de investigación</a:t>
            </a:r>
            <a:r>
              <a:rPr lang="es-A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 del Instituto de Geografía. </a:t>
            </a:r>
            <a:r>
              <a:rPr lang="es-AR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Este funcionaría a modo de prueba piloto para su posterior extensión a toda la Facultad de Filosofía y Letras</a:t>
            </a:r>
            <a:endParaRPr lang="es-A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algn="just">
              <a:lnSpc>
                <a:spcPct val="115000"/>
              </a:lnSpc>
            </a:pPr>
            <a:endParaRPr lang="es-A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" name="Picture 3"/>
          <p:cNvPicPr/>
          <p:nvPr/>
        </p:nvPicPr>
        <p:blipFill>
          <a:blip r:embed="rId3"/>
          <a:srcRect r="55782"/>
          <a:stretch/>
        </p:blipFill>
        <p:spPr>
          <a:xfrm>
            <a:off x="6948264" y="0"/>
            <a:ext cx="2195736" cy="40466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1999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/>
          <p:nvPr/>
        </p:nvPicPr>
        <p:blipFill>
          <a:blip r:embed="rId3"/>
          <a:srcRect r="55782"/>
          <a:stretch/>
        </p:blipFill>
        <p:spPr>
          <a:xfrm>
            <a:off x="6948264" y="0"/>
            <a:ext cx="2195736" cy="404664"/>
          </a:xfrm>
          <a:prstGeom prst="rect">
            <a:avLst/>
          </a:prstGeom>
          <a:ln>
            <a:noFill/>
          </a:ln>
        </p:spPr>
      </p:pic>
      <p:sp>
        <p:nvSpPr>
          <p:cNvPr id="3" name="TextShape 1"/>
          <p:cNvSpPr txBox="1"/>
          <p:nvPr/>
        </p:nvSpPr>
        <p:spPr>
          <a:xfrm>
            <a:off x="1340981" y="764704"/>
            <a:ext cx="6371280" cy="6390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2400" b="1" i="1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Geoportal de </a:t>
            </a:r>
            <a:r>
              <a:rPr lang="en-US" sz="2400" b="1" i="1" spc="-1" dirty="0" err="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Investigaciones</a:t>
            </a:r>
            <a:r>
              <a:rPr lang="en-US" sz="2400" b="1" i="1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 del </a:t>
            </a:r>
            <a:r>
              <a:rPr lang="en-US" sz="2400" b="1" i="1" spc="-1" dirty="0" err="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Instituto</a:t>
            </a:r>
            <a:r>
              <a:rPr lang="en-US" sz="2400" b="1" i="1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 de </a:t>
            </a:r>
            <a:r>
              <a:rPr lang="en-US" sz="2400" b="1" i="1" spc="-1" dirty="0" err="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Geografía</a:t>
            </a:r>
            <a:endParaRPr lang="en-US" sz="2400" b="1" i="1" spc="-1" dirty="0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4" name="CustomShape 3"/>
          <p:cNvSpPr/>
          <p:nvPr/>
        </p:nvSpPr>
        <p:spPr>
          <a:xfrm>
            <a:off x="899592" y="1556792"/>
            <a:ext cx="7254059" cy="4555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15000"/>
              </a:lnSpc>
            </a:pPr>
            <a:r>
              <a:rPr lang="es-AR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Con el desarrollo del proyecto se planteó la posibilidad de que Filosofía y Letras contase con un </a:t>
            </a:r>
            <a:r>
              <a:rPr lang="es-AR" b="1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entorno virtual para la geolocalización de los proyectos (</a:t>
            </a:r>
            <a:r>
              <a:rPr lang="es-AR" b="1" spc="-1" dirty="0" err="1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geoportal</a:t>
            </a:r>
            <a:r>
              <a:rPr lang="es-AR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) y se constituya en parte de una iniciativa más amplia de producción, circulación y utilización de datos espaciales</a:t>
            </a:r>
            <a:r>
              <a:rPr lang="es-AR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.</a:t>
            </a:r>
          </a:p>
          <a:p>
            <a:pPr algn="just">
              <a:lnSpc>
                <a:spcPct val="115000"/>
              </a:lnSpc>
            </a:pPr>
            <a:endParaRPr lang="es-A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  <a:ea typeface="Calibri"/>
            </a:endParaRPr>
          </a:p>
          <a:p>
            <a:pPr algn="just">
              <a:lnSpc>
                <a:spcPct val="115000"/>
              </a:lnSpc>
            </a:pPr>
            <a:r>
              <a:rPr lang="es-AR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Se decidió la instalación de un portal específico, que se puso en funcionamiento en noviembre de 2016 y la participación como nodo IDE, en la </a:t>
            </a:r>
            <a:r>
              <a:rPr lang="es-AR" b="1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iniciativa colectiva IDERA </a:t>
            </a:r>
            <a:r>
              <a:rPr lang="es-AR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(Infraestructura de Datos Espaciales de la República Argentina</a:t>
            </a:r>
            <a:r>
              <a:rPr lang="es-AR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).</a:t>
            </a:r>
          </a:p>
          <a:p>
            <a:pPr algn="just">
              <a:lnSpc>
                <a:spcPct val="115000"/>
              </a:lnSpc>
            </a:pPr>
            <a:endParaRPr lang="es-A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  <a:ea typeface="Calibri"/>
            </a:endParaRPr>
          </a:p>
          <a:p>
            <a:pPr algn="just">
              <a:lnSpc>
                <a:spcPct val="115000"/>
              </a:lnSpc>
            </a:pPr>
            <a:r>
              <a:rPr lang="es-AR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Los </a:t>
            </a:r>
            <a:r>
              <a:rPr lang="es-AR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insumos para las propuestas para la enseñanza, el </a:t>
            </a:r>
            <a:r>
              <a:rPr lang="es-AR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Geoportal</a:t>
            </a:r>
            <a:r>
              <a:rPr lang="es-AR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 y la localización de los referentes territoriales de las investigaciones están disponibles en el </a:t>
            </a:r>
            <a:r>
              <a:rPr lang="es-AR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sitio  </a:t>
            </a:r>
            <a:r>
              <a:rPr lang="es-AR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  <a:hlinkClick r:id="rId4"/>
              </a:rPr>
              <a:t>http://geonode.filo.uba.ar</a:t>
            </a:r>
            <a:endParaRPr lang="es-A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  <a:ea typeface="Calibri"/>
            </a:endParaRPr>
          </a:p>
          <a:p>
            <a:pPr algn="just">
              <a:lnSpc>
                <a:spcPct val="115000"/>
              </a:lnSpc>
            </a:pPr>
            <a:endParaRPr lang="es-A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just">
              <a:lnSpc>
                <a:spcPct val="115000"/>
              </a:lnSpc>
            </a:pPr>
            <a:endParaRPr lang="es-A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84996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/>
          <p:nvPr/>
        </p:nvPicPr>
        <p:blipFill>
          <a:blip r:embed="rId3"/>
          <a:srcRect r="55782"/>
          <a:stretch/>
        </p:blipFill>
        <p:spPr>
          <a:xfrm>
            <a:off x="6948264" y="0"/>
            <a:ext cx="2195736" cy="404664"/>
          </a:xfrm>
          <a:prstGeom prst="rect">
            <a:avLst/>
          </a:prstGeom>
          <a:ln>
            <a:noFill/>
          </a:ln>
        </p:spPr>
      </p:pic>
      <p:sp>
        <p:nvSpPr>
          <p:cNvPr id="4" name="TextShape 1"/>
          <p:cNvSpPr txBox="1"/>
          <p:nvPr/>
        </p:nvSpPr>
        <p:spPr>
          <a:xfrm>
            <a:off x="114712" y="2348880"/>
            <a:ext cx="8810624" cy="38164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just"/>
            <a:r>
              <a:rPr lang="es-E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Es </a:t>
            </a:r>
            <a:r>
              <a:rPr lang="es-ES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una </a:t>
            </a:r>
            <a:r>
              <a:rPr lang="es-ES" sz="1600" b="1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ea typeface="Calibri"/>
              </a:rPr>
              <a:t>base de datos </a:t>
            </a:r>
            <a:r>
              <a:rPr lang="es-ES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sobre </a:t>
            </a:r>
            <a:r>
              <a:rPr lang="es-E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la producción de investigación y docencia </a:t>
            </a:r>
            <a:r>
              <a:rPr lang="es-ES" sz="16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geolocalizada</a:t>
            </a:r>
            <a:r>
              <a:rPr lang="es-ES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 </a:t>
            </a:r>
            <a:r>
              <a:rPr lang="es-E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Calibri"/>
              </a:rPr>
              <a:t>vinculada a</a:t>
            </a:r>
            <a:r>
              <a:rPr lang="es-ES" sz="1600" b="1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ea typeface="Calibri"/>
              </a:rPr>
              <a:t> un </a:t>
            </a:r>
            <a:r>
              <a:rPr lang="es-ES" sz="1600" b="1" spc="-1" dirty="0" smtClean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ea typeface="Calibri"/>
              </a:rPr>
              <a:t>visualizador web</a:t>
            </a:r>
            <a:r>
              <a:rPr lang="es-ES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 </a:t>
            </a:r>
            <a:endParaRPr lang="es-ES" sz="1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  <a:ea typeface="Calibri"/>
            </a:endParaRPr>
          </a:p>
          <a:p>
            <a:pPr algn="just"/>
            <a:endParaRPr lang="es-ES" sz="1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  <a:ea typeface="Calibri"/>
            </a:endParaRPr>
          </a:p>
          <a:p>
            <a:pPr algn="just"/>
            <a:r>
              <a:rPr lang="es-E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Es un </a:t>
            </a:r>
            <a:r>
              <a:rPr lang="es-ES" sz="1600" b="1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repositorio digital de información</a:t>
            </a:r>
            <a:r>
              <a:rPr lang="es-E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, que permite </a:t>
            </a:r>
            <a:r>
              <a:rPr lang="es-ES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subir y usar </a:t>
            </a:r>
            <a:r>
              <a:rPr lang="es-E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productos cartográficos y bases de información, cumpliendo una serie de estándares que habilitan la circulación entre un conjunto amplio de usuarios.</a:t>
            </a:r>
          </a:p>
          <a:p>
            <a:pPr algn="just"/>
            <a:endParaRPr lang="es-ES" sz="1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  <a:ea typeface="Calibri"/>
            </a:endParaRPr>
          </a:p>
          <a:p>
            <a:pPr algn="just"/>
            <a:r>
              <a:rPr lang="es-E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Permite conocer la </a:t>
            </a:r>
            <a:r>
              <a:rPr lang="es-ES" sz="1600" b="1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localización y el alcance territorial </a:t>
            </a:r>
            <a:r>
              <a:rPr lang="es-E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de los proyectos de investigación del Instituto</a:t>
            </a:r>
            <a:r>
              <a:rPr lang="es-ES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. Ayuda </a:t>
            </a:r>
            <a:r>
              <a:rPr lang="es-E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a reconocer, en un mismo entorno visual, las investigaciones de los distintos equipos de manera de poder facilitar interrelaciones, vínculos, áreas de estudios compartidas y de vacancia.
Es una </a:t>
            </a:r>
            <a:r>
              <a:rPr lang="es-ES" sz="1600" b="1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herramienta para compartir </a:t>
            </a:r>
            <a:r>
              <a:rPr lang="es-E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bases de datos y para la difusión de la producción cartográfica de los equipos.
Facilita a los usuarios de la Facultad o de otras instituciones el </a:t>
            </a:r>
            <a:r>
              <a:rPr lang="es-ES" sz="1600" b="1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acceso a las  producciones cartográficas</a:t>
            </a:r>
            <a:r>
              <a:rPr lang="es-E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 de los equipos bajo formatos aplicables en cualquier sistema de información geográfica.
Contribuye a </a:t>
            </a:r>
            <a:r>
              <a:rPr lang="es-ES" sz="1600" b="1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sistematizar una base de datos </a:t>
            </a:r>
            <a:r>
              <a:rPr lang="es-E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actualizada y completa de todos los proyectos de investigación</a:t>
            </a:r>
            <a:r>
              <a:rPr lang="es-ES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. 
</a:t>
            </a:r>
            <a:r>
              <a:rPr lang="en-US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
</a:t>
            </a:r>
          </a:p>
        </p:txBody>
      </p:sp>
      <p:sp>
        <p:nvSpPr>
          <p:cNvPr id="6" name="TextShape 2"/>
          <p:cNvSpPr txBox="1"/>
          <p:nvPr/>
        </p:nvSpPr>
        <p:spPr>
          <a:xfrm>
            <a:off x="541138" y="404664"/>
            <a:ext cx="8229240" cy="5173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108000" algn="ctr">
              <a:buClr>
                <a:srgbClr val="000000"/>
              </a:buClr>
              <a:buSzPct val="45000"/>
            </a:pPr>
            <a:r>
              <a:rPr lang="es-ES" sz="2400" b="1" i="1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¿Qué es un </a:t>
            </a:r>
            <a:r>
              <a:rPr lang="es-ES" sz="2400" b="1" i="1" spc="-1" dirty="0" err="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Geoportal</a:t>
            </a:r>
            <a:r>
              <a:rPr lang="es-ES" sz="2400" b="1" i="1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 y cuáles son las principales ventajas de disponer del mismo?</a:t>
            </a:r>
          </a:p>
          <a:p>
            <a:pPr marL="108000" algn="ctr">
              <a:buClr>
                <a:srgbClr val="000000"/>
              </a:buClr>
              <a:buSzPct val="45000"/>
            </a:pP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27228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/>
          <p:nvPr/>
        </p:nvPicPr>
        <p:blipFill>
          <a:blip r:embed="rId3"/>
          <a:srcRect r="55782"/>
          <a:stretch/>
        </p:blipFill>
        <p:spPr>
          <a:xfrm>
            <a:off x="6948264" y="0"/>
            <a:ext cx="2195736" cy="404664"/>
          </a:xfrm>
          <a:prstGeom prst="rect">
            <a:avLst/>
          </a:prstGeom>
          <a:ln>
            <a:noFill/>
          </a:ln>
        </p:spPr>
      </p:pic>
      <p:sp>
        <p:nvSpPr>
          <p:cNvPr id="4" name="TextShape 1"/>
          <p:cNvSpPr txBox="1"/>
          <p:nvPr/>
        </p:nvSpPr>
        <p:spPr>
          <a:xfrm>
            <a:off x="467545" y="1844824"/>
            <a:ext cx="8485386" cy="4706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marL="285750" indent="-285750" algn="just">
              <a:buFontTx/>
              <a:buChar char="-"/>
            </a:pPr>
            <a:r>
              <a:rPr lang="es-E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Los </a:t>
            </a:r>
            <a:r>
              <a:rPr lang="es-ES" b="1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proyectos grupales </a:t>
            </a:r>
            <a:r>
              <a:rPr lang="es-E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de los equipos de investigación del Instituto vigentes en el bienio </a:t>
            </a:r>
            <a:r>
              <a:rPr lang="es-ES" b="1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2015-2016</a:t>
            </a:r>
            <a:r>
              <a:rPr lang="es-E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.</a:t>
            </a:r>
          </a:p>
          <a:p>
            <a:pPr marL="285750" indent="-285750" algn="just">
              <a:buFontTx/>
              <a:buChar char="-"/>
            </a:pPr>
            <a:endParaRPr lang="es-E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  <a:ea typeface="Calibri"/>
            </a:endParaRPr>
          </a:p>
          <a:p>
            <a:pPr marL="285750" indent="-285750" algn="just">
              <a:buFontTx/>
              <a:buChar char="-"/>
            </a:pPr>
            <a:r>
              <a:rPr lang="es-E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Los proyectos </a:t>
            </a:r>
            <a:r>
              <a:rPr lang="es-ES" b="1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individuales</a:t>
            </a:r>
            <a:r>
              <a:rPr lang="es-E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 de los investigadores </a:t>
            </a:r>
            <a:r>
              <a:rPr lang="es-E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y becarios con </a:t>
            </a:r>
            <a:r>
              <a:rPr lang="es-E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sede en el Instituto para el mismo período</a:t>
            </a:r>
          </a:p>
          <a:p>
            <a:pPr marL="285750" indent="-285750" algn="just">
              <a:buFontTx/>
              <a:buChar char="-"/>
            </a:pPr>
            <a:endParaRPr lang="es-E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  <a:ea typeface="Calibri"/>
            </a:endParaRPr>
          </a:p>
          <a:p>
            <a:pPr marL="285750" indent="-285750" algn="just">
              <a:buFontTx/>
              <a:buChar char="-"/>
            </a:pPr>
            <a:r>
              <a:rPr lang="es-E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La </a:t>
            </a:r>
            <a:r>
              <a:rPr lang="es-ES" b="1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localización</a:t>
            </a:r>
            <a:r>
              <a:rPr lang="es-E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 de las referencias territoriales de esos proyectos</a:t>
            </a:r>
          </a:p>
          <a:p>
            <a:pPr marL="285750" indent="-285750" algn="just">
              <a:buFontTx/>
              <a:buChar char="-"/>
            </a:pPr>
            <a:endParaRPr lang="es-E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  <a:ea typeface="Calibri"/>
            </a:endParaRPr>
          </a:p>
          <a:p>
            <a:pPr marL="285750" indent="-285750" algn="just">
              <a:buFontTx/>
              <a:buChar char="-"/>
            </a:pPr>
            <a:r>
              <a:rPr lang="es-E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Una </a:t>
            </a:r>
            <a:r>
              <a:rPr lang="es-ES" b="1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ficha descriptiva </a:t>
            </a:r>
            <a:r>
              <a:rPr lang="es-E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(parcial) a modo de planilla de información</a:t>
            </a:r>
          </a:p>
          <a:p>
            <a:pPr algn="just"/>
            <a:r>
              <a:rPr lang="es-ES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
</a:t>
            </a: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6" name="TextShape 2"/>
          <p:cNvSpPr txBox="1"/>
          <p:nvPr/>
        </p:nvSpPr>
        <p:spPr>
          <a:xfrm>
            <a:off x="723691" y="880944"/>
            <a:ext cx="8229240" cy="60641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108000" algn="ctr">
              <a:buClr>
                <a:srgbClr val="000000"/>
              </a:buClr>
              <a:buSzPct val="45000"/>
            </a:pPr>
            <a:r>
              <a:rPr lang="en-US" sz="2400" b="1" i="1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¿</a:t>
            </a:r>
            <a:r>
              <a:rPr lang="en-US" sz="2400" b="1" i="1" spc="-1" dirty="0" err="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Qué</a:t>
            </a:r>
            <a:r>
              <a:rPr lang="en-US" sz="2400" b="1" i="1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 </a:t>
            </a:r>
            <a:r>
              <a:rPr lang="en-US" sz="2400" b="1" i="1" spc="-1" dirty="0" err="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información</a:t>
            </a:r>
            <a:r>
              <a:rPr lang="en-US" sz="2400" b="1" i="1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 hay </a:t>
            </a:r>
            <a:r>
              <a:rPr lang="en-US" sz="2400" b="1" i="1" spc="-1" dirty="0" err="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actualmente</a:t>
            </a:r>
            <a:r>
              <a:rPr lang="en-US" sz="2400" b="1" i="1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 </a:t>
            </a:r>
            <a:r>
              <a:rPr lang="en-US" sz="2400" b="1" i="1" spc="-1" dirty="0" err="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en</a:t>
            </a:r>
            <a:r>
              <a:rPr lang="en-US" sz="2400" b="1" i="1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 el geoportal?</a:t>
            </a:r>
          </a:p>
        </p:txBody>
      </p:sp>
    </p:spTree>
    <p:extLst>
      <p:ext uri="{BB962C8B-B14F-4D97-AF65-F5344CB8AC3E}">
        <p14:creationId xmlns:p14="http://schemas.microsoft.com/office/powerpoint/2010/main" val="1102818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/>
          <p:nvPr/>
        </p:nvPicPr>
        <p:blipFill>
          <a:blip r:embed="rId3"/>
          <a:srcRect r="55782"/>
          <a:stretch/>
        </p:blipFill>
        <p:spPr>
          <a:xfrm>
            <a:off x="6948264" y="0"/>
            <a:ext cx="2195736" cy="404664"/>
          </a:xfrm>
          <a:prstGeom prst="rect">
            <a:avLst/>
          </a:prstGeom>
          <a:ln>
            <a:noFill/>
          </a:ln>
        </p:spPr>
      </p:pic>
      <p:pic>
        <p:nvPicPr>
          <p:cNvPr id="4" name="Imagen 5"/>
          <p:cNvPicPr/>
          <p:nvPr/>
        </p:nvPicPr>
        <p:blipFill>
          <a:blip r:embed="rId4"/>
          <a:stretch/>
        </p:blipFill>
        <p:spPr>
          <a:xfrm>
            <a:off x="138923" y="2969640"/>
            <a:ext cx="8792280" cy="3061705"/>
          </a:xfrm>
          <a:prstGeom prst="rect">
            <a:avLst/>
          </a:prstGeom>
          <a:ln>
            <a:noFill/>
          </a:ln>
        </p:spPr>
      </p:pic>
      <p:sp>
        <p:nvSpPr>
          <p:cNvPr id="6" name="CustomShape 1"/>
          <p:cNvSpPr/>
          <p:nvPr/>
        </p:nvSpPr>
        <p:spPr>
          <a:xfrm>
            <a:off x="802943" y="1236960"/>
            <a:ext cx="7464240" cy="117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15000"/>
              </a:lnSpc>
            </a:pPr>
            <a:r>
              <a:rPr lang="es-AR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Se elaboró una </a:t>
            </a:r>
            <a:r>
              <a:rPr lang="es-AR" b="1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ficha</a:t>
            </a:r>
            <a:r>
              <a:rPr lang="es-AR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 de cada una de las investigaciones con datos básicos (título, responsables, direcciones de contacto, resumen, áreas estudiadas), con </a:t>
            </a:r>
            <a:r>
              <a:rPr lang="es-AR" b="1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hipervínculos</a:t>
            </a:r>
            <a:r>
              <a:rPr lang="es-AR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Calibri"/>
              </a:rPr>
              <a:t> que permitan acceder a resúmenes extensos y resultados de investigación. </a:t>
            </a:r>
          </a:p>
        </p:txBody>
      </p:sp>
      <p:pic>
        <p:nvPicPr>
          <p:cNvPr id="7" name="Imagen 3"/>
          <p:cNvPicPr/>
          <p:nvPr/>
        </p:nvPicPr>
        <p:blipFill>
          <a:blip r:embed="rId5"/>
          <a:stretch/>
        </p:blipFill>
        <p:spPr>
          <a:xfrm>
            <a:off x="5892800" y="2409840"/>
            <a:ext cx="3250840" cy="3888360"/>
          </a:xfrm>
          <a:prstGeom prst="rect">
            <a:avLst/>
          </a:prstGeom>
          <a:ln w="3240">
            <a:solidFill>
              <a:schemeClr val="tx1"/>
            </a:solidFill>
            <a:round/>
          </a:ln>
          <a:scene3d>
            <a:camera prst="perspectiveContrastingLeftFacing"/>
            <a:lightRig rig="threePt" dir="t"/>
          </a:scene3d>
        </p:spPr>
      </p:pic>
      <p:sp>
        <p:nvSpPr>
          <p:cNvPr id="8" name="CustomShape 1"/>
          <p:cNvSpPr/>
          <p:nvPr/>
        </p:nvSpPr>
        <p:spPr>
          <a:xfrm>
            <a:off x="958468" y="548680"/>
            <a:ext cx="7464240" cy="623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15000"/>
              </a:lnSpc>
            </a:pPr>
            <a:r>
              <a:rPr lang="es-AR" sz="2400" b="1" i="1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Captura y sistematización de la información</a:t>
            </a:r>
          </a:p>
        </p:txBody>
      </p:sp>
    </p:spTree>
    <p:extLst>
      <p:ext uri="{BB962C8B-B14F-4D97-AF65-F5344CB8AC3E}">
        <p14:creationId xmlns:p14="http://schemas.microsoft.com/office/powerpoint/2010/main" val="1877516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/>
          <p:nvPr/>
        </p:nvPicPr>
        <p:blipFill>
          <a:blip r:embed="rId3"/>
          <a:srcRect r="55782"/>
          <a:stretch/>
        </p:blipFill>
        <p:spPr>
          <a:xfrm>
            <a:off x="6948264" y="0"/>
            <a:ext cx="2195736" cy="404664"/>
          </a:xfrm>
          <a:prstGeom prst="rect">
            <a:avLst/>
          </a:prstGeom>
          <a:ln>
            <a:noFill/>
          </a:ln>
        </p:spPr>
      </p:pic>
      <p:pic>
        <p:nvPicPr>
          <p:cNvPr id="3" name="Imagen 5"/>
          <p:cNvPicPr/>
          <p:nvPr/>
        </p:nvPicPr>
        <p:blipFill>
          <a:blip r:embed="rId4"/>
          <a:stretch/>
        </p:blipFill>
        <p:spPr>
          <a:xfrm>
            <a:off x="1081870" y="377241"/>
            <a:ext cx="4607838" cy="2334269"/>
          </a:xfrm>
          <a:prstGeom prst="rect">
            <a:avLst/>
          </a:prstGeom>
          <a:ln>
            <a:noFill/>
          </a:ln>
        </p:spPr>
      </p:pic>
      <p:sp>
        <p:nvSpPr>
          <p:cNvPr id="4" name="CustomShape 1"/>
          <p:cNvSpPr/>
          <p:nvPr/>
        </p:nvSpPr>
        <p:spPr>
          <a:xfrm>
            <a:off x="5472625" y="2025658"/>
            <a:ext cx="3343702" cy="68585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15000"/>
              </a:lnSpc>
            </a:pPr>
            <a:r>
              <a:rPr lang="es-AR" sz="1600" b="0" u="sng" strike="noStrike" spc="-1" dirty="0">
                <a:solidFill>
                  <a:srgbClr val="FB4A18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  <a:hlinkClick r:id="rId5"/>
              </a:rPr>
              <a:t>http://</a:t>
            </a:r>
            <a:r>
              <a:rPr lang="es-AR" sz="1600" b="0" u="sng" strike="noStrike" spc="-1" dirty="0" smtClean="0">
                <a:solidFill>
                  <a:srgbClr val="FB4A18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  <a:hlinkClick r:id="rId5"/>
              </a:rPr>
              <a:t>geonode.filo.uba.ar</a:t>
            </a:r>
            <a:endParaRPr lang="es-AR" sz="1600" b="0" u="sng" strike="noStrike" spc="-1" dirty="0" smtClean="0">
              <a:solidFill>
                <a:srgbClr val="FB4A18"/>
              </a:solidFill>
              <a:uFill>
                <a:solidFill>
                  <a:srgbClr val="FFFFFF"/>
                </a:solidFill>
              </a:uFill>
              <a:latin typeface="Arial"/>
              <a:ea typeface="Calibri"/>
            </a:endParaRPr>
          </a:p>
          <a:p>
            <a:pPr algn="ctr">
              <a:lnSpc>
                <a:spcPct val="115000"/>
              </a:lnSpc>
            </a:pPr>
            <a:r>
              <a:rPr lang="es-AR" sz="1600" u="sng" spc="-1" dirty="0" smtClean="0">
                <a:solidFill>
                  <a:srgbClr val="FB4A18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Mapas /categorías/Instituto</a:t>
            </a:r>
            <a:endParaRPr lang="es-AR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TextShape 2"/>
          <p:cNvSpPr txBox="1"/>
          <p:nvPr/>
        </p:nvSpPr>
        <p:spPr>
          <a:xfrm>
            <a:off x="5675604" y="437890"/>
            <a:ext cx="2937745" cy="1563795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s-ES" sz="2400" b="1" i="1" spc="-1" dirty="0" err="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Geoportal</a:t>
            </a:r>
            <a:r>
              <a:rPr lang="es-ES" sz="2400" b="1" i="1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 de Investigaciones del Instituto de Geografía</a:t>
            </a:r>
          </a:p>
        </p:txBody>
      </p:sp>
      <p:pic>
        <p:nvPicPr>
          <p:cNvPr id="6" name="Imagen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528" y="2852936"/>
            <a:ext cx="6325535" cy="334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651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/>
          <p:nvPr/>
        </p:nvPicPr>
        <p:blipFill>
          <a:blip r:embed="rId3"/>
          <a:srcRect r="55782"/>
          <a:stretch/>
        </p:blipFill>
        <p:spPr>
          <a:xfrm>
            <a:off x="6948264" y="0"/>
            <a:ext cx="2195736" cy="404664"/>
          </a:xfrm>
          <a:prstGeom prst="rect">
            <a:avLst/>
          </a:prstGeom>
          <a:ln>
            <a:noFill/>
          </a:ln>
        </p:spPr>
      </p:pic>
      <p:sp>
        <p:nvSpPr>
          <p:cNvPr id="3" name="CustomShape 1"/>
          <p:cNvSpPr/>
          <p:nvPr/>
        </p:nvSpPr>
        <p:spPr>
          <a:xfrm>
            <a:off x="6763240" y="1070640"/>
            <a:ext cx="2061720" cy="295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just">
              <a:lnSpc>
                <a:spcPct val="115000"/>
              </a:lnSpc>
            </a:pPr>
            <a:r>
              <a:rPr lang="es-AR" sz="1600" b="0" u="sng" strike="noStrike" spc="-1">
                <a:solidFill>
                  <a:srgbClr val="FB4A18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  <a:hlinkClick r:id="rId4"/>
              </a:rPr>
              <a:t>http://geonode.filo.uba.ar</a:t>
            </a:r>
            <a:endParaRPr lang="es-A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1269912" y="560520"/>
            <a:ext cx="6757560" cy="65556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2400" b="1" i="1" strike="noStrike" spc="-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Geoportal de Investigaciones del Instituto de Geografía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pic>
        <p:nvPicPr>
          <p:cNvPr id="5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5368" y="1525920"/>
            <a:ext cx="8388424" cy="4710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371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/>
          <p:nvPr/>
        </p:nvPicPr>
        <p:blipFill>
          <a:blip r:embed="rId3"/>
          <a:srcRect r="55782"/>
          <a:stretch/>
        </p:blipFill>
        <p:spPr>
          <a:xfrm>
            <a:off x="6948264" y="0"/>
            <a:ext cx="2195736" cy="404664"/>
          </a:xfrm>
          <a:prstGeom prst="rect">
            <a:avLst/>
          </a:prstGeom>
          <a:ln>
            <a:noFill/>
          </a:ln>
        </p:spPr>
      </p:pic>
      <p:sp>
        <p:nvSpPr>
          <p:cNvPr id="3" name="CustomShape 1"/>
          <p:cNvSpPr/>
          <p:nvPr/>
        </p:nvSpPr>
        <p:spPr>
          <a:xfrm>
            <a:off x="6084168" y="1074480"/>
            <a:ext cx="2061720" cy="295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just">
              <a:lnSpc>
                <a:spcPct val="115000"/>
              </a:lnSpc>
            </a:pPr>
            <a:r>
              <a:rPr lang="es-AR" sz="1600" b="0" u="sng" strike="noStrike" spc="-1">
                <a:solidFill>
                  <a:srgbClr val="FB4A18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  <a:hlinkClick r:id="rId4"/>
              </a:rPr>
              <a:t>http://geonode.filo.uba.ar</a:t>
            </a:r>
            <a:endParaRPr lang="es-A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" name="Imagen 10"/>
          <p:cNvPicPr/>
          <p:nvPr/>
        </p:nvPicPr>
        <p:blipFill>
          <a:blip r:embed="rId5"/>
          <a:stretch/>
        </p:blipFill>
        <p:spPr>
          <a:xfrm>
            <a:off x="875520" y="1515656"/>
            <a:ext cx="7548120" cy="4680000"/>
          </a:xfrm>
          <a:prstGeom prst="rect">
            <a:avLst/>
          </a:prstGeom>
          <a:ln w="3240">
            <a:solidFill>
              <a:schemeClr val="tx1"/>
            </a:solidFill>
            <a:round/>
          </a:ln>
        </p:spPr>
      </p:pic>
      <p:sp>
        <p:nvSpPr>
          <p:cNvPr id="5" name="TextShape 2"/>
          <p:cNvSpPr txBox="1"/>
          <p:nvPr/>
        </p:nvSpPr>
        <p:spPr>
          <a:xfrm>
            <a:off x="1238544" y="563040"/>
            <a:ext cx="6757560" cy="65556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2400" b="1" i="1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Geoportal de </a:t>
            </a:r>
            <a:r>
              <a:rPr lang="en-US" sz="2400" b="1" i="1" spc="-1" dirty="0" err="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Investigaciones</a:t>
            </a:r>
            <a:r>
              <a:rPr lang="en-US" sz="2400" b="1" i="1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 del </a:t>
            </a:r>
            <a:r>
              <a:rPr lang="en-US" sz="2400" b="1" i="1" spc="-1" dirty="0" err="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Instituto</a:t>
            </a:r>
            <a:r>
              <a:rPr lang="en-US" sz="2400" b="1" i="1" spc="-1" dirty="0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 de </a:t>
            </a:r>
            <a:r>
              <a:rPr lang="en-US" sz="2400" b="1" i="1" spc="-1" dirty="0" err="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Geografía</a:t>
            </a:r>
            <a:endParaRPr lang="en-US" sz="2400" b="1" i="1" spc="-1" dirty="0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1619390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805</Words>
  <Application>Microsoft Office PowerPoint</Application>
  <PresentationFormat>Presentación en pantalla (4:3)</PresentationFormat>
  <Paragraphs>81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 Alba Posse</dc:creator>
  <cp:lastModifiedBy>Nora</cp:lastModifiedBy>
  <cp:revision>15</cp:revision>
  <dcterms:created xsi:type="dcterms:W3CDTF">2018-04-16T15:30:06Z</dcterms:created>
  <dcterms:modified xsi:type="dcterms:W3CDTF">2018-06-25T18:20:21Z</dcterms:modified>
</cp:coreProperties>
</file>