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324" r:id="rId3"/>
    <p:sldId id="302" r:id="rId4"/>
    <p:sldId id="282" r:id="rId5"/>
    <p:sldId id="281" r:id="rId6"/>
    <p:sldId id="322" r:id="rId7"/>
    <p:sldId id="305" r:id="rId8"/>
    <p:sldId id="306" r:id="rId9"/>
    <p:sldId id="307" r:id="rId10"/>
    <p:sldId id="308" r:id="rId11"/>
    <p:sldId id="321" r:id="rId12"/>
    <p:sldId id="317" r:id="rId13"/>
    <p:sldId id="304" r:id="rId14"/>
    <p:sldId id="301" r:id="rId15"/>
    <p:sldId id="288" r:id="rId16"/>
    <p:sldId id="269" r:id="rId17"/>
    <p:sldId id="286" r:id="rId18"/>
    <p:sldId id="285" r:id="rId19"/>
    <p:sldId id="325" r:id="rId20"/>
    <p:sldId id="326"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42" y="8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338100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3551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2597914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363609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1691468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406633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330867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2650856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219234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198955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A41AF2-AE28-40DA-9C91-2E4E4D3AD639}" type="datetimeFigureOut">
              <a:rPr lang="es-ES" smtClean="0"/>
              <a:t>12/07/2018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015B494-4B35-43F2-B699-EE6C5E5072C7}" type="slidenum">
              <a:rPr lang="es-ES" smtClean="0"/>
              <a:t>‹Nº›</a:t>
            </a:fld>
            <a:endParaRPr lang="es-ES"/>
          </a:p>
        </p:txBody>
      </p:sp>
    </p:spTree>
    <p:extLst>
      <p:ext uri="{BB962C8B-B14F-4D97-AF65-F5344CB8AC3E}">
        <p14:creationId xmlns:p14="http://schemas.microsoft.com/office/powerpoint/2010/main" val="1462377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41AF2-AE28-40DA-9C91-2E4E4D3AD639}" type="datetimeFigureOut">
              <a:rPr lang="es-ES" smtClean="0"/>
              <a:t>12/07/2018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5B494-4B35-43F2-B699-EE6C5E5072C7}" type="slidenum">
              <a:rPr lang="es-ES" smtClean="0"/>
              <a:t>‹Nº›</a:t>
            </a:fld>
            <a:endParaRPr lang="es-ES"/>
          </a:p>
        </p:txBody>
      </p:sp>
    </p:spTree>
    <p:extLst>
      <p:ext uri="{BB962C8B-B14F-4D97-AF65-F5344CB8AC3E}">
        <p14:creationId xmlns:p14="http://schemas.microsoft.com/office/powerpoint/2010/main" val="3907769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2" descr="Resultado de imagen para valle de la luna"/>
          <p:cNvPicPr>
            <a:picLocks noChangeAspect="1" noChangeArrowheads="1"/>
          </p:cNvPicPr>
          <p:nvPr/>
        </p:nvPicPr>
        <p:blipFill rotWithShape="1">
          <a:blip r:embed="rId3">
            <a:extLst>
              <a:ext uri="{28A0092B-C50C-407E-A947-70E740481C1C}">
                <a14:useLocalDpi xmlns:a14="http://schemas.microsoft.com/office/drawing/2010/main" val="0"/>
              </a:ext>
            </a:extLst>
          </a:blip>
          <a:srcRect l="1772" r="1489"/>
          <a:stretch/>
        </p:blipFill>
        <p:spPr bwMode="auto">
          <a:xfrm>
            <a:off x="0" y="0"/>
            <a:ext cx="9144000" cy="5733412"/>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2627784" y="188640"/>
            <a:ext cx="4032448" cy="523220"/>
          </a:xfrm>
          <a:prstGeom prst="rect">
            <a:avLst/>
          </a:prstGeom>
          <a:noFill/>
        </p:spPr>
        <p:txBody>
          <a:bodyPr wrap="square" rtlCol="0">
            <a:spAutoFit/>
          </a:bodyPr>
          <a:lstStyle/>
          <a:p>
            <a:r>
              <a:rPr lang="es-AR" sz="2800" b="1" dirty="0" smtClean="0">
                <a:solidFill>
                  <a:schemeClr val="bg1"/>
                </a:solidFill>
              </a:rPr>
              <a:t>Catálogo de OG de IDERA</a:t>
            </a:r>
            <a:endParaRPr lang="es-AR" sz="2800" b="1" dirty="0">
              <a:solidFill>
                <a:schemeClr val="bg1"/>
              </a:solidFill>
            </a:endParaRPr>
          </a:p>
        </p:txBody>
      </p:sp>
      <p:sp>
        <p:nvSpPr>
          <p:cNvPr id="7" name="CuadroTexto 6"/>
          <p:cNvSpPr txBox="1"/>
          <p:nvPr/>
        </p:nvSpPr>
        <p:spPr>
          <a:xfrm>
            <a:off x="2915816" y="900500"/>
            <a:ext cx="3168352" cy="646331"/>
          </a:xfrm>
          <a:prstGeom prst="rect">
            <a:avLst/>
          </a:prstGeom>
          <a:noFill/>
        </p:spPr>
        <p:txBody>
          <a:bodyPr wrap="square" rtlCol="0">
            <a:spAutoFit/>
          </a:bodyPr>
          <a:lstStyle/>
          <a:p>
            <a:pPr algn="ctr"/>
            <a:r>
              <a:rPr lang="es-AR" b="1" dirty="0" smtClean="0">
                <a:solidFill>
                  <a:schemeClr val="bg1"/>
                </a:solidFill>
              </a:rPr>
              <a:t>Aportes. Hacia la versión 2.0 del catálogo</a:t>
            </a:r>
            <a:endParaRPr lang="es-AR" b="1" dirty="0">
              <a:solidFill>
                <a:schemeClr val="bg1"/>
              </a:solidFill>
            </a:endParaRPr>
          </a:p>
        </p:txBody>
      </p:sp>
    </p:spTree>
    <p:extLst>
      <p:ext uri="{BB962C8B-B14F-4D97-AF65-F5344CB8AC3E}">
        <p14:creationId xmlns:p14="http://schemas.microsoft.com/office/powerpoint/2010/main" val="252491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905997948"/>
              </p:ext>
            </p:extLst>
          </p:nvPr>
        </p:nvGraphicFramePr>
        <p:xfrm>
          <a:off x="251519" y="1413003"/>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Subsecretaría de Infraestructura</a:t>
                      </a:r>
                      <a:r>
                        <a:rPr lang="es-ES" sz="1400" baseline="0" dirty="0" smtClean="0"/>
                        <a:t> de la </a:t>
                      </a:r>
                      <a:r>
                        <a:rPr lang="es-ES" sz="1400" dirty="0" smtClean="0"/>
                        <a:t>Provincia de Mendoza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“Obra Pública” </a:t>
                      </a:r>
                      <a:r>
                        <a:rPr lang="es-AR" sz="1400" kern="1200" baseline="0" dirty="0" smtClean="0">
                          <a:solidFill>
                            <a:schemeClr val="dk1"/>
                          </a:solidFill>
                          <a:latin typeface="+mn-lt"/>
                          <a:ea typeface="+mn-ea"/>
                          <a:cs typeface="+mn-cs"/>
                        </a:rPr>
                        <a:t>para hacer referencia a la localización del emplazamiento de las obras generadas por el Gobierno Provincial o Nacional con intervención de la Provincia</a:t>
                      </a: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“Obra Pública”</a:t>
                      </a:r>
                      <a:r>
                        <a:rPr lang="es-AR" sz="1400" b="0" i="0" u="none" strike="noStrike" baseline="0" dirty="0" smtClean="0">
                          <a:effectLst/>
                          <a:latin typeface="+mn-lt"/>
                        </a:rPr>
                        <a:t> con código (030811</a:t>
                      </a:r>
                      <a:r>
                        <a:rPr lang="es-AR" sz="1400" kern="1200" baseline="0" dirty="0" smtClean="0">
                          <a:solidFill>
                            <a:schemeClr val="dk1"/>
                          </a:solidFill>
                          <a:latin typeface="+mn-lt"/>
                          <a:ea typeface="+mn-ea"/>
                          <a:cs typeface="+mn-cs"/>
                        </a:rPr>
                        <a:t>),  perteneciendo a la clase (03) Transporte, Subclase Infraestructura (0308).</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punto/polígono.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CuadroTexto 2"/>
          <p:cNvSpPr txBox="1"/>
          <p:nvPr/>
        </p:nvSpPr>
        <p:spPr>
          <a:xfrm>
            <a:off x="683568" y="4221088"/>
            <a:ext cx="7416824" cy="1200329"/>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geoestadística</a:t>
            </a:r>
          </a:p>
          <a:p>
            <a:r>
              <a:rPr lang="es-AR" sz="1400" dirty="0" smtClean="0"/>
              <a:t>La mesa rechaza </a:t>
            </a:r>
            <a:r>
              <a:rPr lang="es-AR" sz="1400" dirty="0"/>
              <a:t>su </a:t>
            </a:r>
            <a:r>
              <a:rPr lang="es-AR" sz="1400" dirty="0" smtClean="0"/>
              <a:t>incorporación </a:t>
            </a:r>
            <a:r>
              <a:rPr lang="es-AR" sz="1400" dirty="0"/>
              <a:t>como OG, incorporarlo como atributo en el OG que corresponde</a:t>
            </a:r>
            <a:r>
              <a:rPr lang="es-AR" sz="1400" dirty="0" smtClean="0"/>
              <a:t>. </a:t>
            </a:r>
            <a:r>
              <a:rPr lang="es-AR" sz="1400" b="1" dirty="0" smtClean="0"/>
              <a:t>Pero no aclara a qué OG del Catalogo de IDERA. Esperamos respuesta.</a:t>
            </a:r>
            <a:r>
              <a:rPr lang="es-AR" sz="1400" dirty="0" smtClean="0"/>
              <a:t> </a:t>
            </a:r>
          </a:p>
          <a:p>
            <a:endParaRPr lang="es-AR" sz="1400" dirty="0"/>
          </a:p>
          <a:p>
            <a:r>
              <a:rPr lang="es-AR" sz="1600" b="1" dirty="0" smtClean="0"/>
              <a:t>Sugerimos crear el OG “OBRA” y  su variable ser publico/privada</a:t>
            </a:r>
            <a:endParaRPr lang="es-AR" sz="1600" b="1" dirty="0" smtClean="0"/>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4034521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62754144"/>
              </p:ext>
            </p:extLst>
          </p:nvPr>
        </p:nvGraphicFramePr>
        <p:xfrm>
          <a:off x="251519" y="1413003"/>
          <a:ext cx="8902420" cy="202120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General</a:t>
                      </a:r>
                      <a:r>
                        <a:rPr lang="es-AR" sz="1400" baseline="0" dirty="0" smtClean="0"/>
                        <a:t> de Catastro de </a:t>
                      </a:r>
                      <a:r>
                        <a:rPr lang="es-AR" sz="1400" dirty="0" smtClean="0"/>
                        <a:t>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"Superficies cubiertas" </a:t>
                      </a:r>
                      <a:r>
                        <a:rPr lang="es-AR" sz="1400" kern="1200" baseline="0" dirty="0" smtClean="0">
                          <a:solidFill>
                            <a:schemeClr val="dk1"/>
                          </a:solidFill>
                          <a:latin typeface="+mn-lt"/>
                          <a:ea typeface="+mn-ea"/>
                          <a:cs typeface="+mn-cs"/>
                        </a:rPr>
                        <a:t>para indicar las áreas edificadas localizadas dentro de las parcelas catastrales y sus características constructivas.</a:t>
                      </a: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"Superficies cubiertas” </a:t>
                      </a:r>
                      <a:r>
                        <a:rPr lang="es-AR" sz="1400" b="0" i="0" u="none" strike="noStrike" baseline="0" dirty="0" smtClean="0">
                          <a:effectLst/>
                          <a:latin typeface="+mn-lt"/>
                        </a:rPr>
                        <a:t>con código (110104)</a:t>
                      </a:r>
                      <a:r>
                        <a:rPr lang="es-AR" sz="1400" kern="1200" baseline="0" dirty="0" smtClean="0">
                          <a:solidFill>
                            <a:schemeClr val="dk1"/>
                          </a:solidFill>
                          <a:latin typeface="+mn-lt"/>
                          <a:ea typeface="+mn-ea"/>
                          <a:cs typeface="+mn-cs"/>
                        </a:rPr>
                        <a:t>,  perteneciendo a la clase (11) Catastro Subclase (1101) Parcelario.</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CuadroTexto 2"/>
          <p:cNvSpPr txBox="1"/>
          <p:nvPr/>
        </p:nvSpPr>
        <p:spPr>
          <a:xfrm>
            <a:off x="899592" y="3854650"/>
            <a:ext cx="7632848" cy="769441"/>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geoestadística</a:t>
            </a:r>
          </a:p>
          <a:p>
            <a:r>
              <a:rPr lang="es-AR" sz="1400" dirty="0" smtClean="0"/>
              <a:t>Se </a:t>
            </a:r>
            <a:r>
              <a:rPr lang="es-AR" sz="1400" dirty="0"/>
              <a:t>requiere ampliación y mayor definición por la Dirección General de Catastro de la </a:t>
            </a:r>
            <a:r>
              <a:rPr lang="es-AR" sz="1400" dirty="0" smtClean="0"/>
              <a:t>provincia de </a:t>
            </a:r>
            <a:r>
              <a:rPr lang="es-AR" sz="1400" dirty="0"/>
              <a:t>Mendoza. </a:t>
            </a:r>
            <a:r>
              <a:rPr lang="es-AR" sz="1600" b="1" dirty="0" smtClean="0"/>
              <a:t>Esperamos respuesta de Mendoza (Silvana Ayala)</a:t>
            </a:r>
            <a:endParaRPr lang="es-AR" sz="1400" dirty="0" smtClean="0"/>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414596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669133238"/>
              </p:ext>
            </p:extLst>
          </p:nvPr>
        </p:nvGraphicFramePr>
        <p:xfrm>
          <a:off x="0" y="1413003"/>
          <a:ext cx="9153939" cy="1447165"/>
        </p:xfrm>
        <a:graphic>
          <a:graphicData uri="http://schemas.openxmlformats.org/drawingml/2006/table">
            <a:tbl>
              <a:tblPr firstRow="1" bandRow="1">
                <a:tableStyleId>{5C22544A-7EE6-4342-B048-85BDC9FD1C3A}</a:tableStyleId>
              </a:tblPr>
              <a:tblGrid>
                <a:gridCol w="1242391"/>
                <a:gridCol w="626166"/>
                <a:gridCol w="954156"/>
                <a:gridCol w="3765511"/>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Dirección General de Catastro, La Pampa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Posible nueva OG</a:t>
                      </a:r>
                      <a:endParaRPr lang="es-ES" sz="1400" i="0" baseline="30000" dirty="0"/>
                    </a:p>
                  </a:txBody>
                  <a:tcPr/>
                </a:tc>
                <a:tc>
                  <a:txBody>
                    <a:bodyPr/>
                    <a:lstStyle/>
                    <a:p>
                      <a:pPr algn="l" fontAlgn="ctr"/>
                      <a:r>
                        <a:rPr lang="es-AR" sz="1400" kern="1200" baseline="0" dirty="0" smtClean="0">
                          <a:solidFill>
                            <a:schemeClr val="dk1"/>
                          </a:solidFill>
                          <a:latin typeface="+mn-lt"/>
                          <a:ea typeface="+mn-ea"/>
                          <a:cs typeface="+mn-cs"/>
                        </a:rPr>
                        <a:t>Radio censal no abarca el catastro, sino que es información geoestadística. Se propone ampliar la definición o crear un nuevo OG. </a:t>
                      </a:r>
                      <a:endParaRPr lang="es-AR" sz="1400" kern="1200" baseline="0" dirty="0">
                        <a:solidFill>
                          <a:schemeClr val="dk1"/>
                        </a:solidFill>
                        <a:latin typeface="+mn-lt"/>
                        <a:ea typeface="+mn-ea"/>
                        <a:cs typeface="+mn-cs"/>
                      </a:endParaRPr>
                    </a:p>
                  </a:txBody>
                  <a:tcPr marL="9525" marR="9525" marT="9525" marB="0"/>
                </a:tc>
                <a:tc>
                  <a:txBody>
                    <a:bodyPr/>
                    <a:lstStyle/>
                    <a:p>
                      <a:pPr algn="l" fontAlgn="ctr"/>
                      <a:r>
                        <a:rPr lang="es-AR" sz="1400" kern="1200" baseline="0" dirty="0">
                          <a:solidFill>
                            <a:schemeClr val="dk1"/>
                          </a:solidFill>
                          <a:latin typeface="+mn-lt"/>
                          <a:ea typeface="+mn-ea"/>
                          <a:cs typeface="+mn-cs"/>
                        </a:rPr>
                        <a:t>Se crea un nuevo OG: </a:t>
                      </a:r>
                      <a:r>
                        <a:rPr lang="es-AR" sz="1400" b="1" kern="1200" baseline="0" dirty="0">
                          <a:solidFill>
                            <a:schemeClr val="dk1"/>
                          </a:solidFill>
                          <a:latin typeface="+mn-lt"/>
                          <a:ea typeface="+mn-ea"/>
                          <a:cs typeface="+mn-cs"/>
                        </a:rPr>
                        <a:t>Radio </a:t>
                      </a:r>
                      <a:r>
                        <a:rPr lang="es-AR" sz="1400" b="1" kern="1200" baseline="0" dirty="0" smtClean="0">
                          <a:solidFill>
                            <a:schemeClr val="dk1"/>
                          </a:solidFill>
                          <a:latin typeface="+mn-lt"/>
                          <a:ea typeface="+mn-ea"/>
                          <a:cs typeface="+mn-cs"/>
                        </a:rPr>
                        <a:t>catastral</a:t>
                      </a:r>
                      <a:r>
                        <a:rPr lang="es-AR" sz="1400" kern="1200" baseline="0" dirty="0" smtClean="0">
                          <a:solidFill>
                            <a:schemeClr val="dk1"/>
                          </a:solidFill>
                          <a:latin typeface="+mn-lt"/>
                          <a:ea typeface="+mn-ea"/>
                          <a:cs typeface="+mn-cs"/>
                        </a:rPr>
                        <a:t>, diferente a radio censal. Irá </a:t>
                      </a:r>
                      <a:r>
                        <a:rPr lang="es-AR" sz="1400" kern="1200" baseline="0" dirty="0">
                          <a:solidFill>
                            <a:schemeClr val="dk1"/>
                          </a:solidFill>
                          <a:latin typeface="+mn-lt"/>
                          <a:ea typeface="+mn-ea"/>
                          <a:cs typeface="+mn-cs"/>
                        </a:rPr>
                        <a:t>en otra </a:t>
                      </a:r>
                      <a:r>
                        <a:rPr lang="es-AR" sz="1400" kern="1200" baseline="0" dirty="0" smtClean="0">
                          <a:solidFill>
                            <a:schemeClr val="dk1"/>
                          </a:solidFill>
                          <a:latin typeface="+mn-lt"/>
                          <a:ea typeface="+mn-ea"/>
                          <a:cs typeface="+mn-cs"/>
                        </a:rPr>
                        <a:t>clase (11) CATASTRO, en la subclase (</a:t>
                      </a:r>
                      <a:r>
                        <a:rPr lang="es-AR" sz="1400" kern="1200" baseline="0" dirty="0">
                          <a:solidFill>
                            <a:schemeClr val="dk1"/>
                          </a:solidFill>
                          <a:latin typeface="+mn-lt"/>
                          <a:ea typeface="+mn-ea"/>
                          <a:cs typeface="+mn-cs"/>
                        </a:rPr>
                        <a:t>1101) </a:t>
                      </a:r>
                      <a:r>
                        <a:rPr lang="es-AR" sz="1400" kern="1200" baseline="0" dirty="0" smtClean="0">
                          <a:solidFill>
                            <a:schemeClr val="dk1"/>
                          </a:solidFill>
                          <a:latin typeface="+mn-lt"/>
                          <a:ea typeface="+mn-ea"/>
                          <a:cs typeface="+mn-cs"/>
                        </a:rPr>
                        <a:t>Parcelario.</a:t>
                      </a:r>
                    </a:p>
                    <a:p>
                      <a:pPr algn="l" fontAlgn="ctr"/>
                      <a:r>
                        <a:rPr lang="es-AR" sz="1400" kern="1200" baseline="0" dirty="0" smtClean="0">
                          <a:solidFill>
                            <a:schemeClr val="dk1"/>
                          </a:solidFill>
                          <a:latin typeface="+mn-lt"/>
                          <a:ea typeface="+mn-ea"/>
                          <a:cs typeface="+mn-cs"/>
                        </a:rPr>
                        <a:t>Se </a:t>
                      </a:r>
                      <a:r>
                        <a:rPr lang="es-AR" sz="1400" kern="1200" baseline="0" dirty="0">
                          <a:solidFill>
                            <a:schemeClr val="dk1"/>
                          </a:solidFill>
                          <a:latin typeface="+mn-lt"/>
                          <a:ea typeface="+mn-ea"/>
                          <a:cs typeface="+mn-cs"/>
                        </a:rPr>
                        <a:t>aportarán definición y atributos.</a:t>
                      </a:r>
                    </a:p>
                  </a:txBody>
                  <a:tcPr marL="9525" marR="9525" marT="9525" marB="0" anchor="ctr"/>
                </a:tc>
              </a:tr>
            </a:tbl>
          </a:graphicData>
        </a:graphic>
      </p:graphicFrame>
      <p:sp>
        <p:nvSpPr>
          <p:cNvPr id="3" name="CuadroTexto 2"/>
          <p:cNvSpPr txBox="1"/>
          <p:nvPr/>
        </p:nvSpPr>
        <p:spPr>
          <a:xfrm>
            <a:off x="683568" y="3521464"/>
            <a:ext cx="7416824" cy="1231106"/>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a:solidFill>
                  <a:schemeClr val="dk1"/>
                </a:solidFill>
              </a:rPr>
              <a:t>Trasladar la inquietud al Consejo Federal de Catastro </a:t>
            </a:r>
            <a:r>
              <a:rPr lang="es-AR" sz="1400" dirty="0">
                <a:solidFill>
                  <a:schemeClr val="dk1"/>
                </a:solidFill>
              </a:rPr>
              <a:t>(</a:t>
            </a:r>
            <a:r>
              <a:rPr lang="es-AR" sz="1400" dirty="0" smtClean="0">
                <a:solidFill>
                  <a:schemeClr val="dk1"/>
                </a:solidFill>
              </a:rPr>
              <a:t>Hugo Gatica) para </a:t>
            </a:r>
            <a:r>
              <a:rPr lang="es-AR" sz="1400" dirty="0">
                <a:solidFill>
                  <a:schemeClr val="dk1"/>
                </a:solidFill>
              </a:rPr>
              <a:t>que se expida </a:t>
            </a:r>
            <a:r>
              <a:rPr lang="es-AR" sz="1400" dirty="0" smtClean="0">
                <a:solidFill>
                  <a:schemeClr val="dk1"/>
                </a:solidFill>
              </a:rPr>
              <a:t>con mayor </a:t>
            </a:r>
            <a:r>
              <a:rPr lang="es-AR" sz="1400" dirty="0">
                <a:solidFill>
                  <a:schemeClr val="dk1"/>
                </a:solidFill>
              </a:rPr>
              <a:t>definición</a:t>
            </a:r>
            <a:r>
              <a:rPr lang="es-AR" sz="1400" dirty="0" smtClean="0">
                <a:solidFill>
                  <a:schemeClr val="dk1"/>
                </a:solidFill>
              </a:rPr>
              <a:t>. </a:t>
            </a:r>
            <a:r>
              <a:rPr lang="es-AR" sz="1600" b="1" dirty="0" smtClean="0"/>
              <a:t>Esperamos respuesta del integrante de Catastro de Neuquén sugerido por Hugo Gatica en la IDERA de </a:t>
            </a:r>
            <a:r>
              <a:rPr lang="es-AR" sz="1600" b="1" dirty="0" err="1" smtClean="0"/>
              <a:t>Neuquen</a:t>
            </a:r>
            <a:r>
              <a:rPr lang="es-AR" sz="1600" b="1" dirty="0"/>
              <a:t>.</a:t>
            </a:r>
            <a:endParaRPr lang="es-AR" sz="1400" dirty="0">
              <a:solidFill>
                <a:schemeClr val="dk1"/>
              </a:solidFill>
            </a:endParaRPr>
          </a:p>
          <a:p>
            <a:r>
              <a:rPr lang="es-AR" sz="1400" dirty="0">
                <a:solidFill>
                  <a:schemeClr val="dk1"/>
                </a:solidFill>
              </a:rPr>
              <a:t> </a:t>
            </a:r>
            <a:r>
              <a:rPr lang="es-ES" sz="1400" dirty="0">
                <a:solidFill>
                  <a:schemeClr val="dk1"/>
                </a:solidFill>
              </a:rPr>
              <a:t> </a:t>
            </a:r>
            <a:endParaRPr lang="es-AR" sz="1400" dirty="0">
              <a:solidFill>
                <a:schemeClr val="dk1"/>
              </a:solidFill>
            </a:endParaRPr>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300738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4698788"/>
              </p:ext>
            </p:extLst>
          </p:nvPr>
        </p:nvGraphicFramePr>
        <p:xfrm>
          <a:off x="-15308" y="808757"/>
          <a:ext cx="9123812" cy="4653136"/>
        </p:xfrm>
        <a:graphic>
          <a:graphicData uri="http://schemas.openxmlformats.org/drawingml/2006/table">
            <a:tbl>
              <a:tblPr firstRow="1" bandRow="1">
                <a:tableStyleId>{5C22544A-7EE6-4342-B048-85BDC9FD1C3A}</a:tableStyleId>
              </a:tblPr>
              <a:tblGrid>
                <a:gridCol w="837523"/>
                <a:gridCol w="648072"/>
                <a:gridCol w="792088"/>
                <a:gridCol w="5184576"/>
                <a:gridCol w="1661553"/>
              </a:tblGrid>
              <a:tr h="271973">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4348336">
                <a:tc>
                  <a:txBody>
                    <a:bodyPr/>
                    <a:lstStyle/>
                    <a:p>
                      <a:r>
                        <a:rPr lang="es-ES" sz="1400" dirty="0" smtClean="0"/>
                        <a:t>ARBA</a:t>
                      </a:r>
                      <a:endParaRPr lang="es-ES" sz="1400" dirty="0"/>
                    </a:p>
                  </a:txBody>
                  <a:tcPr/>
                </a:tc>
                <a:tc>
                  <a:txBody>
                    <a:bodyPr/>
                    <a:lstStyle/>
                    <a:p>
                      <a:r>
                        <a:rPr lang="es-ES" sz="1400" dirty="0" smtClean="0"/>
                        <a:t>OG</a:t>
                      </a:r>
                      <a:endParaRPr lang="es-ES" sz="1400" dirty="0"/>
                    </a:p>
                  </a:txBody>
                  <a:tcPr/>
                </a:tc>
                <a:tc>
                  <a:txBody>
                    <a:bodyPr/>
                    <a:lstStyle/>
                    <a:p>
                      <a:pPr marL="0" algn="l" defTabSz="914400" rtl="0" eaLnBrk="1" latinLnBrk="0" hangingPunct="1"/>
                      <a:r>
                        <a:rPr lang="es-ES" sz="1400" kern="1200" dirty="0" smtClean="0">
                          <a:solidFill>
                            <a:schemeClr val="dk1"/>
                          </a:solidFill>
                          <a:latin typeface="+mn-lt"/>
                          <a:ea typeface="+mn-ea"/>
                          <a:cs typeface="+mn-cs"/>
                        </a:rPr>
                        <a:t>Nuevos OG</a:t>
                      </a:r>
                      <a:endParaRPr lang="es-ES" sz="1400" kern="1200" dirty="0">
                        <a:solidFill>
                          <a:schemeClr val="dk1"/>
                        </a:solidFill>
                        <a:latin typeface="+mn-lt"/>
                        <a:ea typeface="+mn-ea"/>
                        <a:cs typeface="+mn-cs"/>
                      </a:endParaRPr>
                    </a:p>
                  </a:txBody>
                  <a:tcPr/>
                </a:tc>
                <a:tc>
                  <a:txBody>
                    <a:bodyPr/>
                    <a:lstStyle/>
                    <a:p>
                      <a:pPr algn="l" fontAlgn="ctr"/>
                      <a:r>
                        <a:rPr lang="es-AR" sz="1400" kern="1200" baseline="0" dirty="0" smtClean="0">
                          <a:solidFill>
                            <a:schemeClr val="dk1"/>
                          </a:solidFill>
                          <a:latin typeface="+mn-lt"/>
                          <a:ea typeface="+mn-ea"/>
                          <a:cs typeface="+mn-cs"/>
                        </a:rPr>
                        <a:t>Incorporación del OG </a:t>
                      </a:r>
                      <a:r>
                        <a:rPr lang="es-AR" sz="1400" b="1" kern="1200" baseline="0" dirty="0" smtClean="0">
                          <a:solidFill>
                            <a:schemeClr val="dk1"/>
                          </a:solidFill>
                          <a:latin typeface="+mn-lt"/>
                          <a:ea typeface="+mn-ea"/>
                          <a:cs typeface="+mn-cs"/>
                        </a:rPr>
                        <a:t>FRACCIÓN</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1" kern="1200" baseline="0" dirty="0" smtClean="0">
                          <a:solidFill>
                            <a:schemeClr val="dk1"/>
                          </a:solidFill>
                          <a:latin typeface="+mn-lt"/>
                          <a:ea typeface="+mn-ea"/>
                          <a:cs typeface="+mn-cs"/>
                        </a:rPr>
                        <a:t>Fracción: </a:t>
                      </a:r>
                      <a:r>
                        <a:rPr lang="es-AR" sz="1400" b="0" i="0" u="none" strike="noStrike" kern="1200" dirty="0" smtClean="0">
                          <a:solidFill>
                            <a:srgbClr val="000000"/>
                          </a:solidFill>
                          <a:effectLst/>
                          <a:latin typeface="+mn-lt"/>
                          <a:ea typeface="+mn-ea"/>
                          <a:cs typeface="+mn-cs"/>
                        </a:rPr>
                        <a:t>"No tienen especificaciones de ningún tipo dentro de la Ley 10707 (Ley de catastro de la Provincia de Bs. As., es por ello que podemos encontrarlas como macizos puros, o como subdivisiones de algún macizo puro</a:t>
                      </a:r>
                      <a:r>
                        <a:rPr lang="es-AR" sz="1400" b="0" i="0" u="none" strike="noStrike" kern="1200" dirty="0" smtClean="0">
                          <a:solidFill>
                            <a:srgbClr val="000000"/>
                          </a:solidFill>
                          <a:effectLst/>
                          <a:latin typeface="+mn-lt"/>
                          <a:ea typeface="+mn-ea"/>
                          <a:cs typeface="+mn-cs"/>
                        </a:rPr>
                        <a:t>."</a:t>
                      </a:r>
                      <a:endParaRPr lang="es-AR" sz="1400" kern="1200" baseline="0" dirty="0" smtClean="0">
                        <a:solidFill>
                          <a:schemeClr val="dk1"/>
                        </a:solidFill>
                        <a:latin typeface="+mn-lt"/>
                        <a:ea typeface="+mn-ea"/>
                        <a:cs typeface="+mn-cs"/>
                      </a:endParaRPr>
                    </a:p>
                    <a:p>
                      <a:pPr marL="0" algn="l" defTabSz="914400" rtl="0" eaLnBrk="1" fontAlgn="ctr" latinLnBrk="0" hangingPunct="1"/>
                      <a:r>
                        <a:rPr lang="es-AR" sz="1400" kern="1200" baseline="0" dirty="0" smtClean="0">
                          <a:solidFill>
                            <a:schemeClr val="dk1"/>
                          </a:solidFill>
                          <a:latin typeface="+mn-lt"/>
                          <a:ea typeface="+mn-ea"/>
                          <a:cs typeface="+mn-cs"/>
                        </a:rPr>
                        <a:t>Incorporación del OG </a:t>
                      </a:r>
                      <a:r>
                        <a:rPr lang="es-AR" sz="1400" b="1" kern="1200" baseline="0" dirty="0" smtClean="0">
                          <a:solidFill>
                            <a:schemeClr val="dk1"/>
                          </a:solidFill>
                          <a:latin typeface="+mn-lt"/>
                          <a:ea typeface="+mn-ea"/>
                          <a:cs typeface="+mn-cs"/>
                        </a:rPr>
                        <a:t>CHACRA</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"Extensión de territorio cuya superficie es superior a 12 hectáreas y no excede 120 hectáreas, totalmente rodeadas de vías de comunicación</a:t>
                      </a:r>
                      <a:r>
                        <a:rPr lang="es-AR" sz="1400" kern="1200" baseline="0" dirty="0" smtClean="0">
                          <a:solidFill>
                            <a:schemeClr val="dk1"/>
                          </a:solidFill>
                          <a:latin typeface="+mn-lt"/>
                          <a:ea typeface="+mn-ea"/>
                          <a:cs typeface="+mn-cs"/>
                        </a:rPr>
                        <a:t>.“</a:t>
                      </a:r>
                      <a:endParaRPr lang="es-AR" sz="1400" kern="1200" baseline="0" dirty="0" smtClean="0">
                        <a:solidFill>
                          <a:schemeClr val="dk1"/>
                        </a:solidFill>
                        <a:latin typeface="+mn-lt"/>
                        <a:ea typeface="+mn-ea"/>
                        <a:cs typeface="+mn-cs"/>
                      </a:endParaRPr>
                    </a:p>
                    <a:p>
                      <a:pPr algn="l" fontAlgn="ctr"/>
                      <a:r>
                        <a:rPr lang="es-AR" sz="1400" kern="1200" baseline="0" dirty="0" smtClean="0">
                          <a:solidFill>
                            <a:schemeClr val="dk1"/>
                          </a:solidFill>
                          <a:latin typeface="+mn-lt"/>
                          <a:ea typeface="+mn-ea"/>
                          <a:cs typeface="+mn-cs"/>
                        </a:rPr>
                        <a:t>Incorporación del OG </a:t>
                      </a:r>
                      <a:r>
                        <a:rPr lang="es-AR" sz="1400" b="1" kern="1200" baseline="0" dirty="0" smtClean="0">
                          <a:solidFill>
                            <a:schemeClr val="dk1"/>
                          </a:solidFill>
                          <a:latin typeface="+mn-lt"/>
                          <a:ea typeface="+mn-ea"/>
                          <a:cs typeface="+mn-cs"/>
                        </a:rPr>
                        <a:t>QUINTA</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kern="1200" dirty="0" smtClean="0">
                          <a:solidFill>
                            <a:srgbClr val="000000"/>
                          </a:solidFill>
                          <a:effectLst/>
                          <a:latin typeface="+mn-lt"/>
                          <a:ea typeface="+mn-ea"/>
                          <a:cs typeface="+mn-cs"/>
                        </a:rPr>
                        <a:t>"Extensión de territorio cuya superficie es mayor a 1.5 hectáreas y no supere las 12 hectáreas</a:t>
                      </a:r>
                      <a:r>
                        <a:rPr lang="es-AR" sz="1400" b="0" i="0" u="none" strike="noStrike" kern="1200" dirty="0" smtClean="0">
                          <a:solidFill>
                            <a:srgbClr val="000000"/>
                          </a:solidFill>
                          <a:effectLst/>
                          <a:latin typeface="+mn-lt"/>
                          <a:ea typeface="+mn-ea"/>
                          <a:cs typeface="+mn-cs"/>
                        </a:rPr>
                        <a:t>.“</a:t>
                      </a:r>
                      <a:endParaRPr lang="es-AR" sz="1400" b="0" i="0" u="none" strike="noStrike" kern="1200" dirty="0" smtClean="0">
                        <a:solidFill>
                          <a:srgbClr val="000000"/>
                        </a:solidFill>
                        <a:effectLst/>
                        <a:latin typeface="+mn-lt"/>
                        <a:ea typeface="+mn-ea"/>
                        <a:cs typeface="+mn-cs"/>
                      </a:endParaRPr>
                    </a:p>
                    <a:p>
                      <a:pPr algn="l" fontAlgn="ctr"/>
                      <a:r>
                        <a:rPr lang="es-AR" sz="1400" kern="1200" baseline="0" dirty="0" smtClean="0">
                          <a:solidFill>
                            <a:schemeClr val="dk1"/>
                          </a:solidFill>
                          <a:latin typeface="+mn-lt"/>
                          <a:ea typeface="+mn-ea"/>
                          <a:cs typeface="+mn-cs"/>
                        </a:rPr>
                        <a:t>Incorporación del OG </a:t>
                      </a:r>
                      <a:r>
                        <a:rPr lang="es-AR" sz="1400" b="1" kern="1200" baseline="0" dirty="0" smtClean="0">
                          <a:solidFill>
                            <a:schemeClr val="dk1"/>
                          </a:solidFill>
                          <a:latin typeface="+mn-lt"/>
                          <a:ea typeface="+mn-ea"/>
                          <a:cs typeface="+mn-cs"/>
                        </a:rPr>
                        <a:t>CIRCUNSCRIPCIÓN</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solidFill>
                            <a:srgbClr val="000000"/>
                          </a:solidFill>
                          <a:effectLst/>
                          <a:latin typeface="+mn-lt"/>
                        </a:rPr>
                        <a:t>"Polígonos en los que un Partido (Departamento) se subdivide, pudiendo contener en conjunto o separadamente plantas urbanas, suburbanas y rurales</a:t>
                      </a:r>
                      <a:r>
                        <a:rPr lang="es-AR" sz="1400" b="0" i="0" u="none" strike="noStrike" dirty="0" smtClean="0">
                          <a:solidFill>
                            <a:srgbClr val="000000"/>
                          </a:solidFill>
                          <a:effectLst/>
                          <a:latin typeface="+mn-lt"/>
                        </a:rPr>
                        <a:t>.“</a:t>
                      </a:r>
                      <a:endParaRPr lang="es-AR" sz="1400" b="0" i="0" u="none" strike="noStrike" dirty="0" smtClean="0">
                        <a:solidFill>
                          <a:srgbClr val="000000"/>
                        </a:solidFill>
                        <a:effectLst/>
                        <a:latin typeface="+mn-lt"/>
                      </a:endParaRPr>
                    </a:p>
                    <a:p>
                      <a:pPr algn="l" fontAlgn="ctr"/>
                      <a:r>
                        <a:rPr lang="es-AR" sz="1400" kern="1200" baseline="0" dirty="0" smtClean="0">
                          <a:solidFill>
                            <a:schemeClr val="dk1"/>
                          </a:solidFill>
                          <a:latin typeface="+mn-lt"/>
                          <a:ea typeface="+mn-ea"/>
                          <a:cs typeface="+mn-cs"/>
                        </a:rPr>
                        <a:t>Incorporación del OG </a:t>
                      </a:r>
                      <a:r>
                        <a:rPr lang="es-AR" sz="1400" b="1" kern="1200" baseline="0" dirty="0" smtClean="0">
                          <a:solidFill>
                            <a:schemeClr val="dk1"/>
                          </a:solidFill>
                          <a:latin typeface="+mn-lt"/>
                          <a:ea typeface="+mn-ea"/>
                          <a:cs typeface="+mn-cs"/>
                        </a:rPr>
                        <a:t>SUBPARCELA</a:t>
                      </a:r>
                      <a:r>
                        <a:rPr lang="es-AR" sz="1400" kern="1200" baseline="0" dirty="0" smtClean="0">
                          <a:solidFill>
                            <a:schemeClr val="dk1"/>
                          </a:solidFill>
                          <a:latin typeface="+mn-lt"/>
                          <a:ea typeface="+mn-ea"/>
                          <a:cs typeface="+mn-cs"/>
                        </a:rPr>
                        <a:t> </a:t>
                      </a:r>
                    </a:p>
                    <a:p>
                      <a:pPr marL="0" marR="0" indent="0" algn="l" defTabSz="914400" rtl="0" eaLnBrk="1" fontAlgn="ctr" latinLnBrk="0" hangingPunct="1">
                        <a:lnSpc>
                          <a:spcPct val="100000"/>
                        </a:lnSpc>
                        <a:spcBef>
                          <a:spcPts val="0"/>
                        </a:spcBef>
                        <a:spcAft>
                          <a:spcPts val="0"/>
                        </a:spcAft>
                        <a:buClrTx/>
                        <a:buSzTx/>
                        <a:buFontTx/>
                        <a:buNone/>
                        <a:tabLst/>
                        <a:defRPr/>
                      </a:pPr>
                      <a:r>
                        <a:rPr lang="es-AR" sz="1100" b="0" i="0" u="none" strike="noStrike" kern="1200" dirty="0" smtClean="0">
                          <a:solidFill>
                            <a:srgbClr val="000000"/>
                          </a:solidFill>
                          <a:effectLst/>
                          <a:latin typeface="+mn-lt"/>
                          <a:ea typeface="+mn-ea"/>
                          <a:cs typeface="+mn-cs"/>
                        </a:rPr>
                        <a:t>"</a:t>
                      </a:r>
                      <a:r>
                        <a:rPr lang="es-AR" sz="1400" b="0" i="0" u="none" strike="noStrike" kern="1200" dirty="0" smtClean="0">
                          <a:solidFill>
                            <a:srgbClr val="000000"/>
                          </a:solidFill>
                          <a:effectLst/>
                          <a:latin typeface="+mn-lt"/>
                          <a:ea typeface="+mn-ea"/>
                          <a:cs typeface="+mn-cs"/>
                        </a:rPr>
                        <a:t>La propiedad de la unidad funcional o subparcela comprende la parte indivisa del terreno, de las cosas y partes de uso común del inmueble o indispensables para mantener su seguridad, y puede abarcar una o más unidades complementarias destinadas a servirla."</a:t>
                      </a:r>
                      <a:endParaRPr lang="es-AR" sz="1400" b="1" kern="1200" baseline="0" dirty="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kern="1200" dirty="0" smtClean="0">
                          <a:solidFill>
                            <a:srgbClr val="000000"/>
                          </a:solidFill>
                          <a:effectLst/>
                          <a:latin typeface="+mn-lt"/>
                          <a:ea typeface="+mn-ea"/>
                          <a:cs typeface="+mn-cs"/>
                        </a:rPr>
                        <a:t>Incluir los OG </a:t>
                      </a:r>
                      <a:r>
                        <a:rPr lang="es-AR" sz="1400" b="1" i="0" u="none" strike="noStrike" kern="1200" dirty="0" smtClean="0">
                          <a:solidFill>
                            <a:srgbClr val="000000"/>
                          </a:solidFill>
                          <a:effectLst/>
                          <a:latin typeface="+mn-lt"/>
                          <a:ea typeface="+mn-ea"/>
                          <a:cs typeface="+mn-cs"/>
                        </a:rPr>
                        <a:t>FRACCIÓN, </a:t>
                      </a:r>
                      <a:r>
                        <a:rPr lang="es-AR" sz="1400" b="1" kern="1200" baseline="0" dirty="0" smtClean="0">
                          <a:solidFill>
                            <a:schemeClr val="dk1"/>
                          </a:solidFill>
                          <a:latin typeface="+mn-lt"/>
                          <a:ea typeface="+mn-ea"/>
                          <a:cs typeface="+mn-cs"/>
                        </a:rPr>
                        <a:t>CHACRA, </a:t>
                      </a:r>
                      <a:r>
                        <a:rPr lang="es-AR" sz="1400" b="1" i="0" u="none" strike="noStrike" kern="1200" dirty="0" smtClean="0">
                          <a:solidFill>
                            <a:srgbClr val="000000"/>
                          </a:solidFill>
                          <a:effectLst/>
                          <a:latin typeface="+mn-lt"/>
                          <a:ea typeface="+mn-ea"/>
                          <a:cs typeface="+mn-cs"/>
                        </a:rPr>
                        <a:t>QUINTA, </a:t>
                      </a:r>
                      <a:r>
                        <a:rPr lang="es-AR" sz="1400" b="1" kern="1200" baseline="0" dirty="0" smtClean="0">
                          <a:solidFill>
                            <a:schemeClr val="dk1"/>
                          </a:solidFill>
                          <a:latin typeface="+mn-lt"/>
                          <a:ea typeface="+mn-ea"/>
                          <a:cs typeface="+mn-cs"/>
                        </a:rPr>
                        <a:t>CIRCUNSCRIPCIÓN y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1" kern="1200" baseline="0" dirty="0" smtClean="0">
                          <a:solidFill>
                            <a:schemeClr val="dk1"/>
                          </a:solidFill>
                          <a:latin typeface="+mn-lt"/>
                          <a:ea typeface="+mn-ea"/>
                          <a:cs typeface="+mn-cs"/>
                        </a:rPr>
                        <a:t>SUBPARCELA</a:t>
                      </a:r>
                      <a:r>
                        <a:rPr lang="es-AR" sz="1400" kern="1200" baseline="0" dirty="0" smtClean="0">
                          <a:solidFill>
                            <a:schemeClr val="dk1"/>
                          </a:solidFill>
                          <a:latin typeface="+mn-lt"/>
                          <a:ea typeface="+mn-ea"/>
                          <a:cs typeface="+mn-cs"/>
                        </a:rPr>
                        <a:t>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kern="1200" dirty="0" smtClean="0">
                          <a:solidFill>
                            <a:srgbClr val="000000"/>
                          </a:solidFill>
                          <a:effectLst/>
                          <a:latin typeface="+mn-lt"/>
                          <a:ea typeface="+mn-ea"/>
                          <a:cs typeface="+mn-cs"/>
                        </a:rPr>
                        <a:t>en la clase (11) CATASTRO, subclase</a:t>
                      </a:r>
                      <a:r>
                        <a:rPr lang="es-AR" sz="1400" b="0" i="0" u="none" strike="noStrike" kern="1200" baseline="0" dirty="0" smtClean="0">
                          <a:solidFill>
                            <a:srgbClr val="000000"/>
                          </a:solidFill>
                          <a:effectLst/>
                          <a:latin typeface="+mn-lt"/>
                          <a:ea typeface="+mn-ea"/>
                          <a:cs typeface="+mn-cs"/>
                        </a:rPr>
                        <a:t> (1101) Parcelario.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kern="1200" baseline="0" dirty="0" smtClean="0">
                        <a:solidFill>
                          <a:srgbClr val="000000"/>
                        </a:solidFill>
                        <a:effectLst/>
                        <a:latin typeface="+mn-lt"/>
                        <a:ea typeface="+mn-ea"/>
                        <a:cs typeface="+mn-cs"/>
                      </a:endParaRPr>
                    </a:p>
                    <a:p>
                      <a:pPr algn="l" fontAlgn="ctr"/>
                      <a:endParaRPr lang="es-AR" sz="1400" b="0" i="0" u="none" strike="noStrike" dirty="0">
                        <a:solidFill>
                          <a:srgbClr val="000000"/>
                        </a:solidFill>
                        <a:effectLst/>
                        <a:latin typeface="+mj-lt"/>
                      </a:endParaRPr>
                    </a:p>
                  </a:txBody>
                  <a:tcPr marL="9525" marR="9525" marT="9525" marB="0"/>
                </a:tc>
              </a:tr>
            </a:tbl>
          </a:graphicData>
        </a:graphic>
      </p:graphicFrame>
      <p:sp>
        <p:nvSpPr>
          <p:cNvPr id="7" name="CuadroTexto 6"/>
          <p:cNvSpPr txBox="1"/>
          <p:nvPr/>
        </p:nvSpPr>
        <p:spPr>
          <a:xfrm>
            <a:off x="0" y="5461893"/>
            <a:ext cx="8892480" cy="954107"/>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smtClean="0">
                <a:solidFill>
                  <a:schemeClr val="dk1"/>
                </a:solidFill>
              </a:rPr>
              <a:t>Se agrega el OG “circunscripción catastral” a la clase Catastro, subclase parcelario.</a:t>
            </a:r>
          </a:p>
          <a:p>
            <a:r>
              <a:rPr lang="es-AR" sz="1400" dirty="0" smtClean="0">
                <a:solidFill>
                  <a:schemeClr val="dk1"/>
                </a:solidFill>
              </a:rPr>
              <a:t>El resto de los OG, se traslada </a:t>
            </a:r>
            <a:r>
              <a:rPr lang="es-AR" sz="1400" dirty="0">
                <a:solidFill>
                  <a:schemeClr val="dk1"/>
                </a:solidFill>
              </a:rPr>
              <a:t>la inquietud al Consejo Federal de Catastro para que se expida para mayor definición.</a:t>
            </a:r>
          </a:p>
          <a:p>
            <a:r>
              <a:rPr lang="es-AR" sz="1400" dirty="0">
                <a:solidFill>
                  <a:schemeClr val="dk1"/>
                </a:solidFill>
              </a:rPr>
              <a:t> </a:t>
            </a:r>
            <a:r>
              <a:rPr lang="es-ES" sz="1400" dirty="0">
                <a:solidFill>
                  <a:schemeClr val="dk1"/>
                </a:solidFill>
              </a:rPr>
              <a:t> </a:t>
            </a:r>
            <a:endParaRPr lang="es-AR" sz="1400" dirty="0">
              <a:solidFill>
                <a:schemeClr val="dk1"/>
              </a:solidFill>
            </a:endParaRPr>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411169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nvPr>
        </p:nvGraphicFramePr>
        <p:xfrm>
          <a:off x="0" y="1413003"/>
          <a:ext cx="9153939" cy="965200"/>
        </p:xfrm>
        <a:graphic>
          <a:graphicData uri="http://schemas.openxmlformats.org/drawingml/2006/table">
            <a:tbl>
              <a:tblPr firstRow="1" bandRow="1">
                <a:tableStyleId>{5C22544A-7EE6-4342-B048-85BDC9FD1C3A}</a:tableStyleId>
              </a:tblPr>
              <a:tblGrid>
                <a:gridCol w="1242391"/>
                <a:gridCol w="626166"/>
                <a:gridCol w="954156"/>
                <a:gridCol w="3765511"/>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ARBA</a:t>
                      </a:r>
                      <a:endParaRPr lang="es-ES" sz="1400" dirty="0"/>
                    </a:p>
                  </a:txBody>
                  <a:tcPr/>
                </a:tc>
                <a:tc>
                  <a:txBody>
                    <a:bodyPr/>
                    <a:lstStyle/>
                    <a:p>
                      <a:r>
                        <a:rPr lang="es-ES" sz="1400" dirty="0" smtClean="0"/>
                        <a:t>OG</a:t>
                      </a:r>
                      <a:endParaRPr lang="es-ES" sz="1400" dirty="0"/>
                    </a:p>
                  </a:txBody>
                  <a:tcPr/>
                </a:tc>
                <a:tc>
                  <a:txBody>
                    <a:bodyPr/>
                    <a:lstStyle/>
                    <a:p>
                      <a:r>
                        <a:rPr lang="es-ES" sz="1400" i="0" baseline="0" dirty="0" smtClean="0"/>
                        <a:t>Nuevo OG</a:t>
                      </a:r>
                      <a:endParaRPr lang="es-ES" sz="1400" i="0" baseline="0" dirty="0"/>
                    </a:p>
                  </a:txBody>
                  <a:tcPr/>
                </a:tc>
                <a:tc>
                  <a:txBody>
                    <a:bodyPr/>
                    <a:lstStyle/>
                    <a:p>
                      <a:pPr algn="l" fontAlgn="ctr"/>
                      <a:endParaRPr lang="es-AR" sz="1400" kern="1200" baseline="0" dirty="0">
                        <a:solidFill>
                          <a:schemeClr val="dk1"/>
                        </a:solidFill>
                        <a:latin typeface="+mn-lt"/>
                        <a:ea typeface="+mn-ea"/>
                        <a:cs typeface="+mn-cs"/>
                      </a:endParaRPr>
                    </a:p>
                  </a:txBody>
                  <a:tcPr marL="9525" marR="9525" marT="9525" marB="0" anchor="ctr"/>
                </a:tc>
                <a:tc>
                  <a:txBody>
                    <a:bodyPr/>
                    <a:lstStyle/>
                    <a:p>
                      <a:pPr algn="l" fontAlgn="ctr"/>
                      <a:endParaRPr lang="es-AR" sz="1400" kern="1200" baseline="0" dirty="0">
                        <a:solidFill>
                          <a:schemeClr val="dk1"/>
                        </a:solidFill>
                        <a:latin typeface="+mn-lt"/>
                        <a:ea typeface="+mn-ea"/>
                        <a:cs typeface="+mn-cs"/>
                      </a:endParaRPr>
                    </a:p>
                  </a:txBody>
                  <a:tcPr marL="9525" marR="9525" marT="9525" marB="0" anchor="ctr"/>
                </a:tc>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428811956"/>
              </p:ext>
            </p:extLst>
          </p:nvPr>
        </p:nvGraphicFramePr>
        <p:xfrm>
          <a:off x="0" y="1413003"/>
          <a:ext cx="9153939" cy="2513965"/>
        </p:xfrm>
        <a:graphic>
          <a:graphicData uri="http://schemas.openxmlformats.org/drawingml/2006/table">
            <a:tbl>
              <a:tblPr firstRow="1" bandRow="1">
                <a:tableStyleId>{5C22544A-7EE6-4342-B048-85BDC9FD1C3A}</a:tableStyleId>
              </a:tblPr>
              <a:tblGrid>
                <a:gridCol w="755576"/>
                <a:gridCol w="1112981"/>
                <a:gridCol w="954156"/>
                <a:gridCol w="2541375"/>
                <a:gridCol w="3789851"/>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ARBA</a:t>
                      </a:r>
                      <a:endParaRPr lang="es-ES" sz="1400" dirty="0"/>
                    </a:p>
                  </a:txBody>
                  <a:tcPr/>
                </a:tc>
                <a:tc>
                  <a:txBody>
                    <a:bodyPr/>
                    <a:lstStyle/>
                    <a:p>
                      <a:r>
                        <a:rPr lang="es-ES" sz="1400" dirty="0" smtClean="0"/>
                        <a:t>OG- Atributo</a:t>
                      </a:r>
                      <a:endParaRPr lang="es-ES" sz="1400" dirty="0"/>
                    </a:p>
                  </a:txBody>
                  <a:tcPr/>
                </a:tc>
                <a:tc>
                  <a:txBody>
                    <a:bodyPr/>
                    <a:lstStyle/>
                    <a:p>
                      <a:pPr marL="0" algn="l" defTabSz="914400" rtl="0" eaLnBrk="1" latinLnBrk="0" hangingPunct="1"/>
                      <a:r>
                        <a:rPr lang="es-AR" sz="1400" kern="1200" dirty="0" smtClean="0">
                          <a:solidFill>
                            <a:schemeClr val="dk1"/>
                          </a:solidFill>
                          <a:latin typeface="+mn-lt"/>
                          <a:ea typeface="+mn-ea"/>
                          <a:cs typeface="+mn-cs"/>
                        </a:rPr>
                        <a:t>Nuevo OG, y nuevo atributo con valores de dominio</a:t>
                      </a:r>
                      <a:endParaRPr lang="es-ES" sz="1400" kern="1200" dirty="0">
                        <a:solidFill>
                          <a:schemeClr val="dk1"/>
                        </a:solidFill>
                        <a:latin typeface="+mn-lt"/>
                        <a:ea typeface="+mn-ea"/>
                        <a:cs typeface="+mn-cs"/>
                      </a:endParaRPr>
                    </a:p>
                  </a:txBody>
                  <a:tcPr/>
                </a:tc>
                <a:tc>
                  <a:txBody>
                    <a:bodyPr/>
                    <a:lstStyle/>
                    <a:p>
                      <a:pPr algn="l" fontAlgn="ctr"/>
                      <a:r>
                        <a:rPr lang="es-AR" sz="1400" b="0" i="0" u="none" strike="noStrike" dirty="0" smtClean="0">
                          <a:solidFill>
                            <a:srgbClr val="000000"/>
                          </a:solidFill>
                          <a:effectLst/>
                          <a:latin typeface="+mj-lt"/>
                        </a:rPr>
                        <a:t>Incorporación del OG </a:t>
                      </a:r>
                      <a:r>
                        <a:rPr lang="es-AR" sz="1400" b="1" i="0" u="none" strike="noStrike" dirty="0" smtClean="0">
                          <a:solidFill>
                            <a:srgbClr val="000000"/>
                          </a:solidFill>
                          <a:effectLst/>
                          <a:latin typeface="+mj-lt"/>
                        </a:rPr>
                        <a:t>MEDIDA LADO</a:t>
                      </a:r>
                      <a:r>
                        <a:rPr lang="es-AR" sz="1400" b="0" i="0" u="none" strike="noStrike" dirty="0" smtClean="0">
                          <a:solidFill>
                            <a:srgbClr val="000000"/>
                          </a:solidFill>
                          <a:effectLst/>
                          <a:latin typeface="+mj-lt"/>
                        </a:rPr>
                        <a:t>: “</a:t>
                      </a:r>
                      <a:r>
                        <a:rPr lang="es-AR" sz="1400" b="0" i="0" u="none" strike="noStrike" kern="1200" dirty="0" smtClean="0">
                          <a:solidFill>
                            <a:srgbClr val="000000"/>
                          </a:solidFill>
                          <a:effectLst/>
                          <a:latin typeface="+mn-lt"/>
                          <a:ea typeface="+mn-ea"/>
                          <a:cs typeface="+mn-cs"/>
                        </a:rPr>
                        <a:t>Consiste en la medida de un lado de una parcela o del segmento del mismo lado en el caso que sean líneas quebradas o con martillos”</a:t>
                      </a:r>
                      <a:endParaRPr lang="es-AR" sz="1400" b="0" i="0" u="none" strike="noStrike" dirty="0" smtClean="0">
                        <a:solidFill>
                          <a:srgbClr val="000000"/>
                        </a:solidFill>
                        <a:effectLst/>
                        <a:latin typeface="+mj-lt"/>
                      </a:endParaRPr>
                    </a:p>
                    <a:p>
                      <a:pPr algn="l" fontAlgn="ctr"/>
                      <a:r>
                        <a:rPr lang="es-AR" sz="1400" b="0" i="0" u="none" strike="noStrike" dirty="0" smtClean="0">
                          <a:solidFill>
                            <a:srgbClr val="000000"/>
                          </a:solidFill>
                          <a:effectLst/>
                          <a:latin typeface="+mj-lt"/>
                        </a:rPr>
                        <a:t> - Nuevo atributo TDL </a:t>
                      </a:r>
                      <a:r>
                        <a:rPr lang="es-AR" sz="1400" b="0" i="0" u="none" strike="noStrike" kern="1200" dirty="0" smtClean="0">
                          <a:solidFill>
                            <a:srgbClr val="000000"/>
                          </a:solidFill>
                          <a:effectLst/>
                          <a:latin typeface="+mn-lt"/>
                          <a:ea typeface="+mn-ea"/>
                          <a:cs typeface="+mn-cs"/>
                        </a:rPr>
                        <a:t>(tipo de lado) </a:t>
                      </a:r>
                      <a:r>
                        <a:rPr lang="es-AR" sz="1400" b="0" i="0" u="none" strike="noStrike" dirty="0" smtClean="0">
                          <a:solidFill>
                            <a:srgbClr val="000000"/>
                          </a:solidFill>
                          <a:effectLst/>
                          <a:latin typeface="+mj-lt"/>
                        </a:rPr>
                        <a:t>  - Valores de dominio 1, 2, 3, 4, 5 - Modificación en la definición de atributo LZN</a:t>
                      </a:r>
                      <a:endParaRPr lang="es-AR" sz="1400" b="0" i="0" u="none" strike="noStrike" dirty="0">
                        <a:solidFill>
                          <a:srgbClr val="000000"/>
                        </a:solidFill>
                        <a:effectLst/>
                        <a:latin typeface="+mj-lt"/>
                      </a:endParaRPr>
                    </a:p>
                  </a:txBody>
                  <a:tcPr marL="9525" marR="9525" marT="9525" marB="0" anchor="ctr"/>
                </a:tc>
                <a:tc>
                  <a:txBody>
                    <a:bodyPr/>
                    <a:lstStyle/>
                    <a:p>
                      <a:pPr algn="l" fontAlgn="ctr"/>
                      <a:r>
                        <a:rPr lang="es-AR" sz="1400" b="0" i="0" u="none" strike="noStrike" dirty="0" smtClean="0">
                          <a:solidFill>
                            <a:srgbClr val="000000"/>
                          </a:solidFill>
                          <a:effectLst/>
                          <a:latin typeface="+mj-lt"/>
                        </a:rPr>
                        <a:t>Incluir OG </a:t>
                      </a:r>
                      <a:r>
                        <a:rPr lang="es-AR" sz="1400" b="1" i="0" u="none" strike="noStrike" dirty="0" smtClean="0">
                          <a:solidFill>
                            <a:srgbClr val="000000"/>
                          </a:solidFill>
                          <a:effectLst/>
                          <a:latin typeface="+mj-lt"/>
                        </a:rPr>
                        <a:t>MEDIDA LADO</a:t>
                      </a:r>
                      <a:r>
                        <a:rPr lang="es-AR" sz="1400" b="0" i="0" u="none" strike="noStrike" baseline="0" dirty="0" smtClean="0">
                          <a:solidFill>
                            <a:srgbClr val="000000"/>
                          </a:solidFill>
                          <a:effectLst/>
                          <a:latin typeface="+mj-lt"/>
                        </a:rPr>
                        <a:t> y </a:t>
                      </a:r>
                      <a:r>
                        <a:rPr lang="es-AR" sz="1400" b="0" i="0" u="none" strike="noStrike" dirty="0" smtClean="0">
                          <a:solidFill>
                            <a:srgbClr val="000000"/>
                          </a:solidFill>
                          <a:effectLst/>
                          <a:latin typeface="+mj-lt"/>
                        </a:rPr>
                        <a:t> Atributo TDL (tipo de lado) con valores de dominio: 1: frente - 2: </a:t>
                      </a:r>
                      <a:r>
                        <a:rPr lang="es-AR" sz="1400" b="0" i="0" u="none" strike="noStrike" dirty="0" err="1" smtClean="0">
                          <a:solidFill>
                            <a:srgbClr val="000000"/>
                          </a:solidFill>
                          <a:effectLst/>
                          <a:latin typeface="+mj-lt"/>
                        </a:rPr>
                        <a:t>contrafrente</a:t>
                      </a:r>
                      <a:r>
                        <a:rPr lang="es-AR" sz="1400" b="0" i="0" u="none" strike="noStrike" dirty="0" smtClean="0">
                          <a:solidFill>
                            <a:srgbClr val="000000"/>
                          </a:solidFill>
                          <a:effectLst/>
                          <a:latin typeface="+mj-lt"/>
                        </a:rPr>
                        <a:t> - 3: costado - 4: ochava - 5: indeterminado.</a:t>
                      </a:r>
                    </a:p>
                    <a:p>
                      <a:pPr algn="l" fontAlgn="ctr"/>
                      <a:r>
                        <a:rPr lang="es-AR" sz="1400" b="0" i="0" u="none" strike="noStrike" dirty="0" smtClean="0">
                          <a:solidFill>
                            <a:srgbClr val="000000"/>
                          </a:solidFill>
                          <a:effectLst/>
                          <a:latin typeface="+mj-lt"/>
                        </a:rPr>
                        <a:t> - Cambiar definición del atributo LZN por                   " Distancia a lo largo de un eje o segmento" para utilizarlo en cualquier vector o segmento que precise metro lineal como unidad de medida.</a:t>
                      </a:r>
                    </a:p>
                    <a:p>
                      <a:pPr algn="l" fontAlgn="ctr"/>
                      <a:endParaRPr lang="es-AR" sz="1400" b="0" i="0" u="none" strike="noStrike" dirty="0">
                        <a:solidFill>
                          <a:srgbClr val="000000"/>
                        </a:solidFill>
                        <a:effectLst/>
                        <a:latin typeface="+mj-lt"/>
                      </a:endParaRPr>
                    </a:p>
                  </a:txBody>
                  <a:tcPr marL="9525" marR="9525" marT="9525" marB="0" anchor="ctr"/>
                </a:tc>
              </a:tr>
            </a:tbl>
          </a:graphicData>
        </a:graphic>
      </p:graphicFrame>
      <p:sp>
        <p:nvSpPr>
          <p:cNvPr id="7" name="CuadroTexto 6"/>
          <p:cNvSpPr txBox="1"/>
          <p:nvPr/>
        </p:nvSpPr>
        <p:spPr>
          <a:xfrm>
            <a:off x="868557" y="4509120"/>
            <a:ext cx="7416824" cy="954107"/>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a:solidFill>
                  <a:schemeClr val="dk1"/>
                </a:solidFill>
              </a:rPr>
              <a:t>Trasladar la inquietud al Consejo Federal de Catastro para que se expida para mayor </a:t>
            </a:r>
            <a:r>
              <a:rPr lang="es-AR" sz="1400" dirty="0" smtClean="0">
                <a:solidFill>
                  <a:schemeClr val="dk1"/>
                </a:solidFill>
              </a:rPr>
              <a:t>definición (antes del 31/08/2018).</a:t>
            </a:r>
            <a:endParaRPr lang="es-AR" sz="1400" dirty="0">
              <a:solidFill>
                <a:schemeClr val="dk1"/>
              </a:solidFill>
            </a:endParaRPr>
          </a:p>
          <a:p>
            <a:r>
              <a:rPr lang="es-AR" sz="1400" dirty="0">
                <a:solidFill>
                  <a:schemeClr val="dk1"/>
                </a:solidFill>
              </a:rPr>
              <a:t> </a:t>
            </a:r>
            <a:r>
              <a:rPr lang="es-ES" sz="1400" dirty="0">
                <a:solidFill>
                  <a:schemeClr val="dk1"/>
                </a:solidFill>
              </a:rPr>
              <a:t> </a:t>
            </a:r>
            <a:endParaRPr lang="es-AR" sz="1400" dirty="0">
              <a:solidFill>
                <a:schemeClr val="dk1"/>
              </a:solidFill>
            </a:endParaRPr>
          </a:p>
        </p:txBody>
      </p:sp>
      <p:sp>
        <p:nvSpPr>
          <p:cNvPr id="5" name="CuadroTexto 4"/>
          <p:cNvSpPr txBox="1"/>
          <p:nvPr/>
        </p:nvSpPr>
        <p:spPr>
          <a:xfrm>
            <a:off x="3923928" y="47455"/>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37383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535448316"/>
              </p:ext>
            </p:extLst>
          </p:nvPr>
        </p:nvGraphicFramePr>
        <p:xfrm>
          <a:off x="95053" y="2132856"/>
          <a:ext cx="8784975" cy="2087245"/>
        </p:xfrm>
        <a:graphic>
          <a:graphicData uri="http://schemas.openxmlformats.org/drawingml/2006/table">
            <a:tbl>
              <a:tblPr firstRow="1" bandRow="1">
                <a:tableStyleId>{5C22544A-7EE6-4342-B048-85BDC9FD1C3A}</a:tableStyleId>
              </a:tblPr>
              <a:tblGrid>
                <a:gridCol w="725121"/>
                <a:gridCol w="1068121"/>
                <a:gridCol w="915697"/>
                <a:gridCol w="2438941"/>
                <a:gridCol w="363709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ARBA</a:t>
                      </a:r>
                      <a:endParaRPr lang="es-ES" sz="1400" dirty="0"/>
                    </a:p>
                  </a:txBody>
                  <a:tcPr/>
                </a:tc>
                <a:tc>
                  <a:txBody>
                    <a:bodyPr/>
                    <a:lstStyle/>
                    <a:p>
                      <a:r>
                        <a:rPr lang="es-ES" sz="1400" dirty="0" smtClean="0"/>
                        <a:t>Atributo</a:t>
                      </a:r>
                      <a:endParaRPr lang="es-ES" sz="1400" dirty="0"/>
                    </a:p>
                  </a:txBody>
                  <a:tcPr/>
                </a:tc>
                <a:tc>
                  <a:txBody>
                    <a:bodyPr/>
                    <a:lstStyle/>
                    <a:p>
                      <a:pPr marL="0" algn="l" defTabSz="914400" rtl="0" eaLnBrk="1" latinLnBrk="0" hangingPunct="1"/>
                      <a:r>
                        <a:rPr lang="es-AR" sz="1400" kern="1200" dirty="0" smtClean="0">
                          <a:solidFill>
                            <a:schemeClr val="dk1"/>
                          </a:solidFill>
                          <a:latin typeface="+mn-lt"/>
                          <a:ea typeface="+mn-ea"/>
                          <a:cs typeface="+mn-cs"/>
                        </a:rPr>
                        <a:t>Nuevo atributo</a:t>
                      </a:r>
                      <a:endParaRPr lang="es-ES" sz="1400" kern="1200" dirty="0">
                        <a:solidFill>
                          <a:schemeClr val="dk1"/>
                        </a:solidFill>
                        <a:latin typeface="+mn-lt"/>
                        <a:ea typeface="+mn-ea"/>
                        <a:cs typeface="+mn-cs"/>
                      </a:endParaRPr>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solidFill>
                            <a:srgbClr val="000000"/>
                          </a:solidFill>
                          <a:effectLst/>
                          <a:latin typeface="+mj-lt"/>
                        </a:rPr>
                        <a:t>Incorporación de</a:t>
                      </a:r>
                      <a:r>
                        <a:rPr lang="es-AR" sz="1400" b="0" i="0" u="none" strike="noStrike" baseline="0" dirty="0" smtClean="0">
                          <a:solidFill>
                            <a:srgbClr val="000000"/>
                          </a:solidFill>
                          <a:effectLst/>
                          <a:latin typeface="+mj-lt"/>
                        </a:rPr>
                        <a:t> los atributos </a:t>
                      </a:r>
                      <a:r>
                        <a:rPr lang="es-AR" sz="1400" b="1" i="0" u="none" strike="noStrike" baseline="0" dirty="0" smtClean="0">
                          <a:solidFill>
                            <a:srgbClr val="000000"/>
                          </a:solidFill>
                          <a:effectLst/>
                          <a:latin typeface="+mj-lt"/>
                        </a:rPr>
                        <a:t>Nomenclatura catastral </a:t>
                      </a:r>
                      <a:r>
                        <a:rPr lang="es-AR" sz="1400" b="0" i="0" u="none" strike="noStrike" baseline="0" dirty="0" smtClean="0">
                          <a:solidFill>
                            <a:srgbClr val="000000"/>
                          </a:solidFill>
                          <a:effectLst/>
                          <a:latin typeface="+mj-lt"/>
                        </a:rPr>
                        <a:t>y </a:t>
                      </a:r>
                      <a:r>
                        <a:rPr lang="es-AR" sz="1400" b="1" i="0" u="none" strike="noStrike" baseline="0" dirty="0" smtClean="0">
                          <a:solidFill>
                            <a:srgbClr val="000000"/>
                          </a:solidFill>
                          <a:effectLst/>
                          <a:latin typeface="+mj-lt"/>
                        </a:rPr>
                        <a:t>Área </a:t>
                      </a:r>
                      <a:r>
                        <a:rPr lang="es-AR" sz="1400" b="0" i="0" u="none" strike="noStrike" baseline="0" dirty="0" smtClean="0">
                          <a:solidFill>
                            <a:srgbClr val="000000"/>
                          </a:solidFill>
                          <a:effectLst/>
                          <a:latin typeface="+mj-lt"/>
                        </a:rPr>
                        <a:t>dentro del OG Departamento </a:t>
                      </a:r>
                      <a:r>
                        <a:rPr lang="es-AR" sz="1400" b="0" i="0" u="none" strike="noStrike" kern="1200" baseline="0" dirty="0" smtClean="0">
                          <a:solidFill>
                            <a:srgbClr val="000000"/>
                          </a:solidFill>
                          <a:effectLst/>
                          <a:latin typeface="+mn-lt"/>
                          <a:ea typeface="+mn-ea"/>
                          <a:cs typeface="+mn-cs"/>
                        </a:rPr>
                        <a:t>(070121) </a:t>
                      </a:r>
                      <a:r>
                        <a:rPr lang="es-AR" sz="1400" b="0" i="0" u="none" strike="noStrike" baseline="0" dirty="0" smtClean="0">
                          <a:solidFill>
                            <a:srgbClr val="000000"/>
                          </a:solidFill>
                          <a:effectLst/>
                          <a:latin typeface="+mj-lt"/>
                        </a:rPr>
                        <a:t>de la subclase Fronteras y Límites (0701) de DEMARCACIÓN.</a:t>
                      </a:r>
                      <a:endParaRPr lang="es-AR" sz="1400" b="0" i="0" u="none" strike="noStrike" dirty="0">
                        <a:solidFill>
                          <a:srgbClr val="000000"/>
                        </a:solidFill>
                        <a:effectLst/>
                        <a:latin typeface="+mj-lt"/>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kern="1200" dirty="0" smtClean="0">
                          <a:solidFill>
                            <a:srgbClr val="000000"/>
                          </a:solidFill>
                          <a:effectLst/>
                          <a:latin typeface="+mn-lt"/>
                          <a:ea typeface="+mn-ea"/>
                          <a:cs typeface="+mn-cs"/>
                        </a:rPr>
                        <a:t>Incorporación de</a:t>
                      </a:r>
                      <a:r>
                        <a:rPr lang="es-AR" sz="1400" b="0" i="0" u="none" strike="noStrike" kern="1200" baseline="0" dirty="0" smtClean="0">
                          <a:solidFill>
                            <a:srgbClr val="000000"/>
                          </a:solidFill>
                          <a:effectLst/>
                          <a:latin typeface="+mn-lt"/>
                          <a:ea typeface="+mn-ea"/>
                          <a:cs typeface="+mn-cs"/>
                        </a:rPr>
                        <a:t> nuevos atributos dentro del OG Departamento (070121) perteneciente a la subclase Fronteras y Límites (0701) de DEMARCACIÓN (07).</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kern="1200" baseline="0" dirty="0" smtClean="0">
                          <a:solidFill>
                            <a:srgbClr val="000000"/>
                          </a:solidFill>
                          <a:effectLst/>
                          <a:latin typeface="+mn-lt"/>
                          <a:ea typeface="+mn-ea"/>
                          <a:cs typeface="+mn-cs"/>
                        </a:rPr>
                        <a:t>Los atributos son:</a:t>
                      </a:r>
                    </a:p>
                    <a:p>
                      <a:pPr marL="285750" marR="0" indent="-285750" algn="l" defTabSz="914400" rtl="0" eaLnBrk="1" fontAlgn="ctr" latinLnBrk="0" hangingPunct="1">
                        <a:lnSpc>
                          <a:spcPct val="100000"/>
                        </a:lnSpc>
                        <a:spcBef>
                          <a:spcPts val="0"/>
                        </a:spcBef>
                        <a:spcAft>
                          <a:spcPts val="0"/>
                        </a:spcAft>
                        <a:buClrTx/>
                        <a:buSzTx/>
                        <a:buFontTx/>
                        <a:buChar char="-"/>
                        <a:tabLst/>
                        <a:defRPr/>
                      </a:pPr>
                      <a:r>
                        <a:rPr lang="es-AR" sz="1400" b="0" i="0" u="none" strike="noStrike" kern="1200" baseline="0" dirty="0" smtClean="0">
                          <a:solidFill>
                            <a:srgbClr val="000000"/>
                          </a:solidFill>
                          <a:effectLst/>
                          <a:latin typeface="+mn-lt"/>
                          <a:ea typeface="+mn-ea"/>
                          <a:cs typeface="+mn-cs"/>
                        </a:rPr>
                        <a:t>Nomenclatura catastral </a:t>
                      </a:r>
                    </a:p>
                    <a:p>
                      <a:pPr marL="285750" marR="0" indent="-285750" algn="l" defTabSz="914400" rtl="0" eaLnBrk="1" fontAlgn="ctr" latinLnBrk="0" hangingPunct="1">
                        <a:lnSpc>
                          <a:spcPct val="100000"/>
                        </a:lnSpc>
                        <a:spcBef>
                          <a:spcPts val="0"/>
                        </a:spcBef>
                        <a:spcAft>
                          <a:spcPts val="0"/>
                        </a:spcAft>
                        <a:buClrTx/>
                        <a:buSzTx/>
                        <a:buFontTx/>
                        <a:buChar char="-"/>
                        <a:tabLst/>
                        <a:defRPr/>
                      </a:pPr>
                      <a:r>
                        <a:rPr lang="es-AR" sz="1400" b="0" i="0" u="none" strike="noStrike" kern="1200" baseline="0" dirty="0" smtClean="0">
                          <a:solidFill>
                            <a:srgbClr val="000000"/>
                          </a:solidFill>
                          <a:effectLst/>
                          <a:latin typeface="+mn-lt"/>
                          <a:ea typeface="+mn-ea"/>
                          <a:cs typeface="+mn-cs"/>
                        </a:rPr>
                        <a:t>Área </a:t>
                      </a:r>
                      <a:endParaRPr lang="es-AR" sz="1400" b="0" i="0" u="none" strike="noStrike" kern="1200" dirty="0" smtClean="0">
                        <a:solidFill>
                          <a:srgbClr val="000000"/>
                        </a:solidFill>
                        <a:effectLst/>
                        <a:latin typeface="+mn-lt"/>
                        <a:ea typeface="+mn-ea"/>
                        <a:cs typeface="+mn-cs"/>
                      </a:endParaRPr>
                    </a:p>
                    <a:p>
                      <a:pPr algn="l" fontAlgn="ctr"/>
                      <a:endParaRPr lang="es-AR" sz="1400" b="0" i="0" u="none" strike="noStrike" dirty="0">
                        <a:solidFill>
                          <a:srgbClr val="000000"/>
                        </a:solidFill>
                        <a:effectLst/>
                        <a:latin typeface="+mj-lt"/>
                      </a:endParaRPr>
                    </a:p>
                  </a:txBody>
                  <a:tcPr marL="9525" marR="9525" marT="9525" marB="0" anchor="ctr"/>
                </a:tc>
              </a:tr>
            </a:tbl>
          </a:graphicData>
        </a:graphic>
      </p:graphicFrame>
      <p:sp>
        <p:nvSpPr>
          <p:cNvPr id="5" name="CuadroTexto 4"/>
          <p:cNvSpPr txBox="1"/>
          <p:nvPr/>
        </p:nvSpPr>
        <p:spPr>
          <a:xfrm>
            <a:off x="611560" y="4581128"/>
            <a:ext cx="7776864" cy="1446550"/>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a:solidFill>
                  <a:schemeClr val="dk1"/>
                </a:solidFill>
              </a:rPr>
              <a:t>Trasladar la inquietud al Consejo Federal de Catastro para que se expida para mayor definición</a:t>
            </a:r>
            <a:r>
              <a:rPr lang="es-AR" sz="1400" dirty="0" smtClean="0">
                <a:solidFill>
                  <a:schemeClr val="dk1"/>
                </a:solidFill>
              </a:rPr>
              <a:t>.</a:t>
            </a:r>
          </a:p>
          <a:p>
            <a:endParaRPr lang="es-AR" sz="1400" dirty="0">
              <a:solidFill>
                <a:schemeClr val="dk1"/>
              </a:solidFill>
            </a:endParaRPr>
          </a:p>
          <a:p>
            <a:r>
              <a:rPr lang="es-AR" sz="1600" b="1" dirty="0" smtClean="0"/>
              <a:t>Necesitamos saber si estos OG están publicados en ARBA, los buscamos </a:t>
            </a:r>
            <a:r>
              <a:rPr lang="es-AR" sz="1600" b="1" dirty="0" err="1" smtClean="0"/>
              <a:t>via</a:t>
            </a:r>
            <a:r>
              <a:rPr lang="es-AR" sz="1600" b="1" dirty="0" smtClean="0"/>
              <a:t> web y no los encontramos.</a:t>
            </a:r>
            <a:endParaRPr lang="es-AR" sz="1600" b="1" dirty="0"/>
          </a:p>
          <a:p>
            <a:r>
              <a:rPr lang="es-AR" sz="1400" dirty="0">
                <a:solidFill>
                  <a:schemeClr val="dk1"/>
                </a:solidFill>
              </a:rPr>
              <a:t> </a:t>
            </a:r>
            <a:r>
              <a:rPr lang="es-ES" sz="1400" dirty="0">
                <a:solidFill>
                  <a:schemeClr val="dk1"/>
                </a:solidFill>
              </a:rPr>
              <a:t> </a:t>
            </a:r>
            <a:endParaRPr lang="es-AR" sz="1400" dirty="0">
              <a:solidFill>
                <a:schemeClr val="dk1"/>
              </a:solidFill>
            </a:endParaRPr>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24813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238805629"/>
              </p:ext>
            </p:extLst>
          </p:nvPr>
        </p:nvGraphicFramePr>
        <p:xfrm>
          <a:off x="-19878" y="2060848"/>
          <a:ext cx="9163878" cy="3088005"/>
        </p:xfrm>
        <a:graphic>
          <a:graphicData uri="http://schemas.openxmlformats.org/drawingml/2006/table">
            <a:tbl>
              <a:tblPr firstRow="1" bandRow="1">
                <a:tableStyleId>{5C22544A-7EE6-4342-B048-85BDC9FD1C3A}</a:tableStyleId>
              </a:tblPr>
              <a:tblGrid>
                <a:gridCol w="944217"/>
                <a:gridCol w="815009"/>
                <a:gridCol w="815009"/>
                <a:gridCol w="4273826"/>
                <a:gridCol w="2315817"/>
              </a:tblGrid>
              <a:tr h="286202">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Dirección General de Catastro, La Pampa</a:t>
                      </a:r>
                      <a:endParaRPr lang="es-ES" sz="1400" dirty="0"/>
                    </a:p>
                  </a:txBody>
                  <a:tcPr/>
                </a:tc>
                <a:tc>
                  <a:txBody>
                    <a:bodyPr/>
                    <a:lstStyle/>
                    <a:p>
                      <a:r>
                        <a:rPr lang="es-ES" sz="1400" dirty="0" smtClean="0"/>
                        <a:t>Atributo</a:t>
                      </a:r>
                    </a:p>
                    <a:p>
                      <a:endParaRPr lang="es-ES" sz="1400" dirty="0"/>
                    </a:p>
                  </a:txBody>
                  <a:tcPr/>
                </a:tc>
                <a:tc>
                  <a:txBody>
                    <a:bodyPr/>
                    <a:lstStyle/>
                    <a:p>
                      <a:pPr algn="ctr"/>
                      <a:r>
                        <a:rPr lang="es-ES" sz="1400" b="1" baseline="0" dirty="0" smtClean="0"/>
                        <a:t>Nuevos atributo</a:t>
                      </a:r>
                      <a:endParaRPr lang="es-ES" sz="1400" b="1"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400" dirty="0" smtClean="0"/>
                        <a:t>“ Generar un atributo que contemple el origen de la autoridad de fuente que dio lugar a la creación de radios, lotes, etc., que figuran en los catastros y que surgen a partir de leyes o decretos”. </a:t>
                      </a:r>
                      <a:endParaRPr lang="es-ES" sz="1400" dirty="0"/>
                    </a:p>
                  </a:txBody>
                  <a:tcPr/>
                </a:tc>
                <a:tc>
                  <a:txBody>
                    <a:bodyPr/>
                    <a:lstStyle/>
                    <a:p>
                      <a:pPr algn="l" fontAlgn="ctr"/>
                      <a:r>
                        <a:rPr lang="es-AR" sz="1400" kern="1200" dirty="0" smtClean="0">
                          <a:solidFill>
                            <a:schemeClr val="dk1"/>
                          </a:solidFill>
                          <a:effectLst/>
                          <a:latin typeface="+mn-lt"/>
                          <a:ea typeface="+mn-ea"/>
                          <a:cs typeface="+mn-cs"/>
                        </a:rPr>
                        <a:t>Generar el atributo SDP (DFDD) Descripción de fuente (</a:t>
                      </a:r>
                      <a:r>
                        <a:rPr lang="es-AR" sz="1400" i="1" kern="1200" dirty="0" smtClean="0">
                          <a:solidFill>
                            <a:schemeClr val="dk1"/>
                          </a:solidFill>
                          <a:effectLst/>
                          <a:latin typeface="+mn-lt"/>
                          <a:ea typeface="+mn-ea"/>
                          <a:cs typeface="+mn-cs"/>
                        </a:rPr>
                        <a:t>A </a:t>
                      </a:r>
                      <a:r>
                        <a:rPr lang="es-AR" sz="1400" i="1" kern="1200" dirty="0" err="1" smtClean="0">
                          <a:solidFill>
                            <a:schemeClr val="dk1"/>
                          </a:solidFill>
                          <a:effectLst/>
                          <a:latin typeface="+mn-lt"/>
                          <a:ea typeface="+mn-ea"/>
                          <a:cs typeface="+mn-cs"/>
                        </a:rPr>
                        <a:t>description</a:t>
                      </a:r>
                      <a:r>
                        <a:rPr lang="es-AR" sz="1400" i="1" kern="1200" dirty="0" smtClean="0">
                          <a:solidFill>
                            <a:schemeClr val="dk1"/>
                          </a:solidFill>
                          <a:effectLst/>
                          <a:latin typeface="+mn-lt"/>
                          <a:ea typeface="+mn-ea"/>
                          <a:cs typeface="+mn-cs"/>
                        </a:rPr>
                        <a:t> of </a:t>
                      </a:r>
                      <a:r>
                        <a:rPr lang="es-AR" sz="1400" i="1" kern="1200" dirty="0" err="1" smtClean="0">
                          <a:solidFill>
                            <a:schemeClr val="dk1"/>
                          </a:solidFill>
                          <a:effectLst/>
                          <a:latin typeface="+mn-lt"/>
                          <a:ea typeface="+mn-ea"/>
                          <a:cs typeface="+mn-cs"/>
                        </a:rPr>
                        <a:t>the</a:t>
                      </a:r>
                      <a:r>
                        <a:rPr lang="es-AR" sz="1400" i="1" kern="1200" dirty="0" smtClean="0">
                          <a:solidFill>
                            <a:schemeClr val="dk1"/>
                          </a:solidFill>
                          <a:effectLst/>
                          <a:latin typeface="+mn-lt"/>
                          <a:ea typeface="+mn-ea"/>
                          <a:cs typeface="+mn-cs"/>
                        </a:rPr>
                        <a:t> data set </a:t>
                      </a:r>
                      <a:r>
                        <a:rPr lang="es-AR" sz="1400" i="1" kern="1200" dirty="0" err="1" smtClean="0">
                          <a:solidFill>
                            <a:schemeClr val="dk1"/>
                          </a:solidFill>
                          <a:effectLst/>
                          <a:latin typeface="+mn-lt"/>
                          <a:ea typeface="+mn-ea"/>
                          <a:cs typeface="+mn-cs"/>
                        </a:rPr>
                        <a:t>that</a:t>
                      </a:r>
                      <a:r>
                        <a:rPr lang="es-AR" sz="1400" i="1" kern="1200" dirty="0" smtClean="0">
                          <a:solidFill>
                            <a:schemeClr val="dk1"/>
                          </a:solidFill>
                          <a:effectLst/>
                          <a:latin typeface="+mn-lt"/>
                          <a:ea typeface="+mn-ea"/>
                          <a:cs typeface="+mn-cs"/>
                        </a:rPr>
                        <a:t> </a:t>
                      </a:r>
                      <a:r>
                        <a:rPr lang="es-AR" sz="1400" i="1" kern="1200" dirty="0" err="1" smtClean="0">
                          <a:solidFill>
                            <a:schemeClr val="dk1"/>
                          </a:solidFill>
                          <a:effectLst/>
                          <a:latin typeface="+mn-lt"/>
                          <a:ea typeface="+mn-ea"/>
                          <a:cs typeface="+mn-cs"/>
                        </a:rPr>
                        <a:t>was</a:t>
                      </a:r>
                      <a:r>
                        <a:rPr lang="es-AR" sz="1400" i="1" kern="1200" dirty="0" smtClean="0">
                          <a:solidFill>
                            <a:schemeClr val="dk1"/>
                          </a:solidFill>
                          <a:effectLst/>
                          <a:latin typeface="+mn-lt"/>
                          <a:ea typeface="+mn-ea"/>
                          <a:cs typeface="+mn-cs"/>
                        </a:rPr>
                        <a:t> </a:t>
                      </a:r>
                      <a:r>
                        <a:rPr lang="es-AR" sz="1400" i="1" kern="1200" dirty="0" err="1" smtClean="0">
                          <a:solidFill>
                            <a:schemeClr val="dk1"/>
                          </a:solidFill>
                          <a:effectLst/>
                          <a:latin typeface="+mn-lt"/>
                          <a:ea typeface="+mn-ea"/>
                          <a:cs typeface="+mn-cs"/>
                        </a:rPr>
                        <a:t>used</a:t>
                      </a:r>
                      <a:r>
                        <a:rPr lang="es-AR" sz="1400" i="1" kern="1200" dirty="0" smtClean="0">
                          <a:solidFill>
                            <a:schemeClr val="dk1"/>
                          </a:solidFill>
                          <a:effectLst/>
                          <a:latin typeface="+mn-lt"/>
                          <a:ea typeface="+mn-ea"/>
                          <a:cs typeface="+mn-cs"/>
                        </a:rPr>
                        <a:t> to define </a:t>
                      </a:r>
                      <a:r>
                        <a:rPr lang="es-AR" sz="1400" i="1" kern="1200" dirty="0" err="1" smtClean="0">
                          <a:solidFill>
                            <a:schemeClr val="dk1"/>
                          </a:solidFill>
                          <a:effectLst/>
                          <a:latin typeface="+mn-lt"/>
                          <a:ea typeface="+mn-ea"/>
                          <a:cs typeface="+mn-cs"/>
                        </a:rPr>
                        <a:t>the</a:t>
                      </a:r>
                      <a:r>
                        <a:rPr lang="es-AR" sz="1400" i="1" kern="1200" dirty="0" smtClean="0">
                          <a:solidFill>
                            <a:schemeClr val="dk1"/>
                          </a:solidFill>
                          <a:effectLst/>
                          <a:latin typeface="+mn-lt"/>
                          <a:ea typeface="+mn-ea"/>
                          <a:cs typeface="+mn-cs"/>
                        </a:rPr>
                        <a:t> digital </a:t>
                      </a:r>
                      <a:r>
                        <a:rPr lang="es-AR" sz="1400" i="1" kern="1200" dirty="0" err="1" smtClean="0">
                          <a:solidFill>
                            <a:schemeClr val="dk1"/>
                          </a:solidFill>
                          <a:effectLst/>
                          <a:latin typeface="+mn-lt"/>
                          <a:ea typeface="+mn-ea"/>
                          <a:cs typeface="+mn-cs"/>
                        </a:rPr>
                        <a:t>representation</a:t>
                      </a:r>
                      <a:r>
                        <a:rPr lang="es-AR" sz="1400" i="1" kern="1200" dirty="0" smtClean="0">
                          <a:solidFill>
                            <a:schemeClr val="dk1"/>
                          </a:solidFill>
                          <a:effectLst/>
                          <a:latin typeface="+mn-lt"/>
                          <a:ea typeface="+mn-ea"/>
                          <a:cs typeface="+mn-cs"/>
                        </a:rPr>
                        <a:t> of </a:t>
                      </a:r>
                      <a:r>
                        <a:rPr lang="es-AR" sz="1400" i="1" kern="1200" dirty="0" err="1" smtClean="0">
                          <a:solidFill>
                            <a:schemeClr val="dk1"/>
                          </a:solidFill>
                          <a:effectLst/>
                          <a:latin typeface="+mn-lt"/>
                          <a:ea typeface="+mn-ea"/>
                          <a:cs typeface="+mn-cs"/>
                        </a:rPr>
                        <a:t>the</a:t>
                      </a:r>
                      <a:r>
                        <a:rPr lang="es-AR" sz="1400" i="1" kern="1200" dirty="0" smtClean="0">
                          <a:solidFill>
                            <a:schemeClr val="dk1"/>
                          </a:solidFill>
                          <a:effectLst/>
                          <a:latin typeface="+mn-lt"/>
                          <a:ea typeface="+mn-ea"/>
                          <a:cs typeface="+mn-cs"/>
                        </a:rPr>
                        <a:t> </a:t>
                      </a:r>
                      <a:r>
                        <a:rPr lang="es-AR" sz="1400" i="1" kern="1200" dirty="0" err="1" smtClean="0">
                          <a:solidFill>
                            <a:schemeClr val="dk1"/>
                          </a:solidFill>
                          <a:effectLst/>
                          <a:latin typeface="+mn-lt"/>
                          <a:ea typeface="+mn-ea"/>
                          <a:cs typeface="+mn-cs"/>
                        </a:rPr>
                        <a:t>feature</a:t>
                      </a:r>
                      <a:r>
                        <a:rPr lang="es-AR" sz="1400" i="1" kern="1200" dirty="0" smtClean="0">
                          <a:solidFill>
                            <a:schemeClr val="dk1"/>
                          </a:solidFill>
                          <a:effectLst/>
                          <a:latin typeface="+mn-lt"/>
                          <a:ea typeface="+mn-ea"/>
                          <a:cs typeface="+mn-cs"/>
                        </a:rPr>
                        <a:t> </a:t>
                      </a:r>
                      <a:r>
                        <a:rPr lang="es-AR" sz="1400" i="1" kern="1200" dirty="0" err="1" smtClean="0">
                          <a:solidFill>
                            <a:schemeClr val="dk1"/>
                          </a:solidFill>
                          <a:effectLst/>
                          <a:latin typeface="+mn-lt"/>
                          <a:ea typeface="+mn-ea"/>
                          <a:cs typeface="+mn-cs"/>
                        </a:rPr>
                        <a:t>or</a:t>
                      </a:r>
                      <a:r>
                        <a:rPr lang="es-AR" sz="1400" i="1" kern="1200" dirty="0" smtClean="0">
                          <a:solidFill>
                            <a:schemeClr val="dk1"/>
                          </a:solidFill>
                          <a:effectLst/>
                          <a:latin typeface="+mn-lt"/>
                          <a:ea typeface="+mn-ea"/>
                          <a:cs typeface="+mn-cs"/>
                        </a:rPr>
                        <a:t> data set</a:t>
                      </a:r>
                      <a:r>
                        <a:rPr lang="es-AR" sz="1400" kern="1200" dirty="0" smtClean="0">
                          <a:solidFill>
                            <a:schemeClr val="dk1"/>
                          </a:solidFill>
                          <a:effectLst/>
                          <a:latin typeface="+mn-lt"/>
                          <a:ea typeface="+mn-ea"/>
                          <a:cs typeface="+mn-cs"/>
                        </a:rPr>
                        <a:t>). Se aplica a todos los OG de la Clase (11) Catastro. ARBA apoya esta modificación. </a:t>
                      </a:r>
                      <a:r>
                        <a:rPr lang="es-AR" sz="1400" b="1" kern="1200" dirty="0" smtClean="0">
                          <a:solidFill>
                            <a:schemeClr val="dk1"/>
                          </a:solidFill>
                          <a:effectLst/>
                          <a:latin typeface="+mn-lt"/>
                          <a:ea typeface="+mn-ea"/>
                          <a:cs typeface="+mn-cs"/>
                        </a:rPr>
                        <a:t>Queda pendiente revisar </a:t>
                      </a:r>
                      <a:r>
                        <a:rPr lang="es-AR" sz="1400" kern="1200" dirty="0" smtClean="0">
                          <a:solidFill>
                            <a:schemeClr val="dk1"/>
                          </a:solidFill>
                          <a:effectLst/>
                          <a:latin typeface="+mn-lt"/>
                          <a:ea typeface="+mn-ea"/>
                          <a:cs typeface="+mn-cs"/>
                        </a:rPr>
                        <a:t>si lo necesitan los OG de la Subclases 0706 Unidades geoestratégicas y 0707 Planeamiento urbano.</a:t>
                      </a:r>
                      <a:endParaRPr lang="es-AR" sz="1400" kern="1200" dirty="0">
                        <a:solidFill>
                          <a:schemeClr val="dk1"/>
                        </a:solidFill>
                        <a:effectLst/>
                        <a:latin typeface="+mn-lt"/>
                        <a:ea typeface="+mn-ea"/>
                        <a:cs typeface="+mn-cs"/>
                      </a:endParaRPr>
                    </a:p>
                  </a:txBody>
                  <a:tcPr marL="9525" marR="9525" marT="9525" marB="0" anchor="ctr"/>
                </a:tc>
              </a:tr>
            </a:tbl>
          </a:graphicData>
        </a:graphic>
      </p:graphicFrame>
      <p:sp>
        <p:nvSpPr>
          <p:cNvPr id="4" name="Rectángulo 3"/>
          <p:cNvSpPr/>
          <p:nvPr/>
        </p:nvSpPr>
        <p:spPr>
          <a:xfrm>
            <a:off x="1475656" y="5301208"/>
            <a:ext cx="7128792" cy="738664"/>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a:solidFill>
                  <a:schemeClr val="dk1"/>
                </a:solidFill>
              </a:rPr>
              <a:t>Se puso a consideración y fue aceptada; queda </a:t>
            </a:r>
            <a:r>
              <a:rPr lang="es-AR" sz="1400" dirty="0" smtClean="0">
                <a:solidFill>
                  <a:schemeClr val="dk1"/>
                </a:solidFill>
              </a:rPr>
              <a:t>incorporada la observación. Se aplicará a los OG de las subclases 0706 y 0707.</a:t>
            </a:r>
            <a:endParaRPr lang="es-AR" sz="1400" dirty="0">
              <a:solidFill>
                <a:schemeClr val="dk1"/>
              </a:solidFill>
            </a:endParaRPr>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16835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1011742"/>
              </p:ext>
            </p:extLst>
          </p:nvPr>
        </p:nvGraphicFramePr>
        <p:xfrm>
          <a:off x="0" y="1413003"/>
          <a:ext cx="9153939" cy="2087245"/>
        </p:xfrm>
        <a:graphic>
          <a:graphicData uri="http://schemas.openxmlformats.org/drawingml/2006/table">
            <a:tbl>
              <a:tblPr firstRow="1" bandRow="1">
                <a:tableStyleId>{5C22544A-7EE6-4342-B048-85BDC9FD1C3A}</a:tableStyleId>
              </a:tblPr>
              <a:tblGrid>
                <a:gridCol w="1242391"/>
                <a:gridCol w="737321"/>
                <a:gridCol w="843001"/>
                <a:gridCol w="3776870"/>
                <a:gridCol w="2554356"/>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pPr algn="l" fontAlgn="ctr"/>
                      <a:r>
                        <a:rPr lang="es-AR" sz="1400" b="0" i="0" u="none" strike="noStrike" dirty="0">
                          <a:effectLst/>
                          <a:latin typeface="+mn-lt"/>
                        </a:rPr>
                        <a:t>Dirección General de Catastro de la Provincia de Córdoba</a:t>
                      </a:r>
                    </a:p>
                  </a:txBody>
                  <a:tcPr marL="9525" marR="9525" marT="9525" marB="0"/>
                </a:tc>
                <a:tc>
                  <a:txBody>
                    <a:bodyPr/>
                    <a:lstStyle/>
                    <a:p>
                      <a:r>
                        <a:rPr lang="es-ES" sz="1400" dirty="0" smtClean="0"/>
                        <a:t>OG</a:t>
                      </a:r>
                      <a:endParaRPr lang="es-ES" sz="1400" dirty="0"/>
                    </a:p>
                  </a:txBody>
                  <a:tcPr/>
                </a:tc>
                <a:tc>
                  <a:txBody>
                    <a:bodyPr/>
                    <a:lstStyle/>
                    <a:p>
                      <a:r>
                        <a:rPr lang="es-ES" sz="1400" baseline="0" dirty="0" smtClean="0"/>
                        <a:t>Nuevo OG</a:t>
                      </a:r>
                      <a:endParaRPr lang="es-ES" sz="1400" i="0" baseline="30000" dirty="0"/>
                    </a:p>
                  </a:txBody>
                  <a:tcPr/>
                </a:tc>
                <a:tc>
                  <a:txBody>
                    <a:bodyPr/>
                    <a:lstStyle/>
                    <a:p>
                      <a:pPr algn="l" fontAlgn="ctr"/>
                      <a:r>
                        <a:rPr lang="es-AR" sz="1400" b="0" i="0" u="none" strike="noStrike" dirty="0">
                          <a:effectLst/>
                          <a:latin typeface="+mj-lt"/>
                        </a:rPr>
                        <a:t>“</a:t>
                      </a:r>
                      <a:r>
                        <a:rPr lang="es-AR" sz="1400" b="0" i="0" u="none" strike="noStrike" dirty="0">
                          <a:effectLst/>
                          <a:latin typeface="+mn-lt"/>
                        </a:rPr>
                        <a:t>Se propone incorporar el OG </a:t>
                      </a:r>
                      <a:r>
                        <a:rPr lang="es-AR" sz="1400" b="1" i="0" u="none" strike="noStrike" dirty="0">
                          <a:effectLst/>
                          <a:latin typeface="+mn-lt"/>
                        </a:rPr>
                        <a:t>Pedanía</a:t>
                      </a:r>
                      <a:r>
                        <a:rPr lang="es-AR" sz="1400" b="0" i="0" u="none" strike="noStrike" dirty="0">
                          <a:effectLst/>
                          <a:latin typeface="+mn-lt"/>
                        </a:rPr>
                        <a:t>”.</a:t>
                      </a:r>
                    </a:p>
                  </a:txBody>
                  <a:tcPr marL="9525" marR="9525" marT="9525" marB="0"/>
                </a:tc>
                <a:tc>
                  <a:txBody>
                    <a:bodyPr/>
                    <a:lstStyle/>
                    <a:p>
                      <a:pPr algn="l" fontAlgn="ctr"/>
                      <a:r>
                        <a:rPr lang="es-AR" sz="1400" b="1" i="0" u="none" strike="noStrike" dirty="0">
                          <a:effectLst/>
                          <a:latin typeface="+mn-lt"/>
                        </a:rPr>
                        <a:t>Debatir. </a:t>
                      </a:r>
                      <a:r>
                        <a:rPr lang="es-AR" sz="1400" b="0" i="0" u="none" strike="noStrike" dirty="0">
                          <a:effectLst/>
                          <a:latin typeface="+mn-lt"/>
                        </a:rPr>
                        <a:t>La Provincia de Córdoba divide su territorio en departamentos, a los cuales subdivide en pedanías, excepto para el Departamento Capital. El Ministerio de Agroindustria también lo utiliza. </a:t>
                      </a:r>
                      <a:r>
                        <a:rPr lang="es-AR" sz="1400" b="1" i="0" u="none" strike="noStrike" dirty="0">
                          <a:effectLst/>
                          <a:latin typeface="+mn-lt"/>
                        </a:rPr>
                        <a:t>Aportar definición, atributos y ubicación.</a:t>
                      </a:r>
                      <a:endParaRPr lang="es-AR" sz="1400" b="0" i="0" u="none" strike="noStrike" dirty="0">
                        <a:effectLst/>
                        <a:latin typeface="+mn-lt"/>
                      </a:endParaRPr>
                    </a:p>
                  </a:txBody>
                  <a:tcPr marL="9525" marR="9525" marT="9525" marB="0" anchor="ctr"/>
                </a:tc>
              </a:tr>
            </a:tbl>
          </a:graphicData>
        </a:graphic>
      </p:graphicFrame>
      <p:sp>
        <p:nvSpPr>
          <p:cNvPr id="4" name="Rectángulo 3"/>
          <p:cNvSpPr/>
          <p:nvPr/>
        </p:nvSpPr>
        <p:spPr>
          <a:xfrm>
            <a:off x="1187624" y="4130207"/>
            <a:ext cx="7200800" cy="1415772"/>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endParaRPr lang="es-AR" b="1" dirty="0" smtClean="0">
              <a:solidFill>
                <a:schemeClr val="dk1"/>
              </a:solidFill>
            </a:endParaRPr>
          </a:p>
          <a:p>
            <a:r>
              <a:rPr lang="es-AR" b="1" dirty="0" smtClean="0">
                <a:solidFill>
                  <a:schemeClr val="dk1"/>
                </a:solidFill>
              </a:rPr>
              <a:t>Tarea </a:t>
            </a:r>
            <a:r>
              <a:rPr lang="es-AR" b="1" dirty="0">
                <a:solidFill>
                  <a:schemeClr val="dk1"/>
                </a:solidFill>
              </a:rPr>
              <a:t>que definirá Beatriz Restrepo de la Dirección de Estadísticas y Censos de </a:t>
            </a:r>
            <a:r>
              <a:rPr lang="es-AR" b="1" dirty="0" smtClean="0">
                <a:solidFill>
                  <a:schemeClr val="dk1"/>
                </a:solidFill>
              </a:rPr>
              <a:t>Córdoba antes del 31/08/2018</a:t>
            </a:r>
            <a:endParaRPr lang="es-AR" b="1" dirty="0">
              <a:solidFill>
                <a:schemeClr val="dk1"/>
              </a:solidFill>
            </a:endParaRPr>
          </a:p>
          <a:p>
            <a:endParaRPr lang="es-AR" b="1" dirty="0">
              <a:effectLst>
                <a:outerShdw blurRad="38100" dist="38100" dir="2700000" algn="tl">
                  <a:srgbClr val="000000">
                    <a:alpha val="43137"/>
                  </a:srgbClr>
                </a:outerShdw>
              </a:effectLst>
            </a:endParaRPr>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513955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561257302"/>
              </p:ext>
            </p:extLst>
          </p:nvPr>
        </p:nvGraphicFramePr>
        <p:xfrm>
          <a:off x="179513" y="1413003"/>
          <a:ext cx="8974426" cy="2087245"/>
        </p:xfrm>
        <a:graphic>
          <a:graphicData uri="http://schemas.openxmlformats.org/drawingml/2006/table">
            <a:tbl>
              <a:tblPr firstRow="1" bandRow="1">
                <a:tableStyleId>{5C22544A-7EE6-4342-B048-85BDC9FD1C3A}</a:tableStyleId>
              </a:tblPr>
              <a:tblGrid>
                <a:gridCol w="1080119"/>
                <a:gridCol w="860770"/>
                <a:gridCol w="826469"/>
                <a:gridCol w="3702804"/>
                <a:gridCol w="2504264"/>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pPr algn="l" fontAlgn="ctr"/>
                      <a:r>
                        <a:rPr lang="es-AR" sz="1400" b="0" i="0" u="none" strike="noStrike" dirty="0">
                          <a:effectLst/>
                          <a:latin typeface="+mj-lt"/>
                        </a:rPr>
                        <a:t>Dirección General de Estadística y </a:t>
                      </a:r>
                      <a:r>
                        <a:rPr lang="es-AR" sz="1400" b="0" i="0" u="none" strike="noStrike" dirty="0" smtClean="0">
                          <a:effectLst/>
                          <a:latin typeface="+mj-lt"/>
                        </a:rPr>
                        <a:t>Censos (GCBA)</a:t>
                      </a:r>
                      <a:endParaRPr lang="es-AR" sz="1400" b="0" i="0" u="none" strike="noStrike" dirty="0">
                        <a:effectLst/>
                        <a:latin typeface="+mj-lt"/>
                      </a:endParaRPr>
                    </a:p>
                  </a:txBody>
                  <a:tcPr marL="9525" marR="9525" marT="9525" marB="0"/>
                </a:tc>
                <a:tc>
                  <a:txBody>
                    <a:bodyPr/>
                    <a:lstStyle/>
                    <a:p>
                      <a:r>
                        <a:rPr lang="es-ES" sz="1400" dirty="0" smtClean="0"/>
                        <a:t>subclase</a:t>
                      </a:r>
                      <a:endParaRPr lang="es-ES" sz="1400" dirty="0"/>
                    </a:p>
                  </a:txBody>
                  <a:tcPr/>
                </a:tc>
                <a:tc>
                  <a:txBody>
                    <a:bodyPr/>
                    <a:lstStyle/>
                    <a:p>
                      <a:r>
                        <a:rPr lang="es-ES" sz="1400" baseline="0" dirty="0" smtClean="0"/>
                        <a:t>Nueva subclase</a:t>
                      </a:r>
                      <a:endParaRPr lang="es-ES" sz="1400" i="0" baseline="30000" dirty="0"/>
                    </a:p>
                  </a:txBody>
                  <a:tcPr/>
                </a:tc>
                <a:tc>
                  <a:txBody>
                    <a:bodyPr/>
                    <a:lstStyle/>
                    <a:p>
                      <a:pPr algn="l" fontAlgn="ctr"/>
                      <a:r>
                        <a:rPr lang="es-AR" sz="1000" b="0" i="0" u="none" strike="noStrike" dirty="0">
                          <a:effectLst/>
                          <a:latin typeface="Arial" panose="020B0604020202020204" pitchFamily="34" charset="0"/>
                        </a:rPr>
                        <a:t>“</a:t>
                      </a:r>
                      <a:r>
                        <a:rPr lang="es-AR" sz="1400" b="0" i="0" u="none" strike="noStrike" dirty="0">
                          <a:effectLst/>
                          <a:latin typeface="+mj-lt"/>
                        </a:rPr>
                        <a:t>En la Clase </a:t>
                      </a:r>
                      <a:r>
                        <a:rPr lang="es-AR" sz="1400" b="0" i="0" u="none" strike="noStrike" dirty="0" smtClean="0">
                          <a:effectLst/>
                          <a:latin typeface="+mj-lt"/>
                        </a:rPr>
                        <a:t>(01) Industria </a:t>
                      </a:r>
                      <a:r>
                        <a:rPr lang="es-AR" sz="1400" b="0" i="0" u="none" strike="noStrike" dirty="0">
                          <a:effectLst/>
                          <a:latin typeface="+mj-lt"/>
                        </a:rPr>
                        <a:t>y servicios se sugiere incorporar una nueva Subclase denominada </a:t>
                      </a:r>
                      <a:r>
                        <a:rPr lang="es-AR" sz="1400" b="0" i="0" u="none" strike="noStrike" dirty="0" smtClean="0">
                          <a:effectLst/>
                          <a:latin typeface="+mj-lt"/>
                        </a:rPr>
                        <a:t>(0109) Turismo</a:t>
                      </a:r>
                      <a:r>
                        <a:rPr lang="es-AR" sz="1400" b="0" i="0" u="none" strike="noStrike" dirty="0">
                          <a:effectLst/>
                          <a:latin typeface="+mj-lt"/>
                        </a:rPr>
                        <a:t>.</a:t>
                      </a:r>
                      <a:br>
                        <a:rPr lang="es-AR" sz="1400" b="0" i="0" u="none" strike="noStrike" dirty="0">
                          <a:effectLst/>
                          <a:latin typeface="+mj-lt"/>
                        </a:rPr>
                      </a:br>
                      <a:r>
                        <a:rPr lang="es-AR" sz="1400" b="0" i="0" u="none" strike="noStrike" dirty="0">
                          <a:effectLst/>
                          <a:latin typeface="+mj-lt"/>
                        </a:rPr>
                        <a:t>Un posible OG sería Alojamiento turístico. Su geometría sería de punto. Los posibles atributos serían los de toponimia (FNA, GNA, NAM), categoría de alojamiento, Autoridad de fuente (SAG), Dirección, Altura, Razón social”.</a:t>
                      </a:r>
                    </a:p>
                  </a:txBody>
                  <a:tcPr marL="9525" marR="9525" marT="9525" marB="0" anchor="ctr"/>
                </a:tc>
                <a:tc>
                  <a:txBody>
                    <a:bodyPr/>
                    <a:lstStyle/>
                    <a:p>
                      <a:pPr marL="0" algn="l" defTabSz="914400" rtl="0" eaLnBrk="1" fontAlgn="ctr" latinLnBrk="0" hangingPunct="1"/>
                      <a:r>
                        <a:rPr lang="es-AR" sz="1400" b="0" i="0" u="none" strike="noStrike" kern="1200" dirty="0" smtClean="0">
                          <a:solidFill>
                            <a:schemeClr val="dk1"/>
                          </a:solidFill>
                          <a:effectLst/>
                          <a:latin typeface="+mj-lt"/>
                          <a:ea typeface="+mn-ea"/>
                          <a:cs typeface="+mn-cs"/>
                        </a:rPr>
                        <a:t>Incorporar el OG </a:t>
                      </a:r>
                      <a:r>
                        <a:rPr lang="es-AR" sz="1400" b="1" i="0" u="none" strike="noStrike" kern="1200" dirty="0" smtClean="0">
                          <a:solidFill>
                            <a:schemeClr val="dk1"/>
                          </a:solidFill>
                          <a:effectLst/>
                          <a:latin typeface="+mj-lt"/>
                          <a:ea typeface="+mn-ea"/>
                          <a:cs typeface="+mn-cs"/>
                        </a:rPr>
                        <a:t>Alojamiento hotelero </a:t>
                      </a:r>
                      <a:r>
                        <a:rPr lang="es-AR" sz="1400" b="0" i="0" u="none" strike="noStrike" kern="1200" dirty="0" smtClean="0">
                          <a:solidFill>
                            <a:schemeClr val="dk1"/>
                          </a:solidFill>
                          <a:effectLst/>
                          <a:latin typeface="+mj-lt"/>
                          <a:ea typeface="+mn-ea"/>
                          <a:cs typeface="+mn-cs"/>
                        </a:rPr>
                        <a:t>en la clase (02) Geografía Social a la subclase (0202) Equipamiento.</a:t>
                      </a:r>
                    </a:p>
                    <a:p>
                      <a:pPr marL="0" algn="l" defTabSz="914400" rtl="0" eaLnBrk="1" fontAlgn="ctr" latinLnBrk="0" hangingPunct="1"/>
                      <a:r>
                        <a:rPr lang="es-AR" sz="1400" b="0" i="0" u="none" strike="noStrike" kern="1200" dirty="0" smtClean="0">
                          <a:solidFill>
                            <a:schemeClr val="dk1"/>
                          </a:solidFill>
                          <a:effectLst/>
                          <a:latin typeface="+mj-lt"/>
                          <a:ea typeface="+mn-ea"/>
                          <a:cs typeface="+mn-cs"/>
                        </a:rPr>
                        <a:t>Proponer </a:t>
                      </a:r>
                      <a:r>
                        <a:rPr lang="es-AR" sz="1400" b="0" i="0" u="none" strike="noStrike" kern="1200" dirty="0">
                          <a:solidFill>
                            <a:schemeClr val="dk1"/>
                          </a:solidFill>
                          <a:effectLst/>
                          <a:latin typeface="+mj-lt"/>
                          <a:ea typeface="+mn-ea"/>
                          <a:cs typeface="+mn-cs"/>
                        </a:rPr>
                        <a:t>definiciones y otros OG. </a:t>
                      </a:r>
                    </a:p>
                  </a:txBody>
                  <a:tcPr marL="9525" marR="9525" marT="9525" marB="0"/>
                </a:tc>
              </a:tr>
            </a:tbl>
          </a:graphicData>
        </a:graphic>
      </p:graphicFrame>
      <p:sp>
        <p:nvSpPr>
          <p:cNvPr id="3" name="CuadroTexto 2"/>
          <p:cNvSpPr txBox="1"/>
          <p:nvPr/>
        </p:nvSpPr>
        <p:spPr>
          <a:xfrm>
            <a:off x="1043608" y="4509120"/>
            <a:ext cx="7576457" cy="984885"/>
          </a:xfrm>
          <a:prstGeom prst="rect">
            <a:avLst/>
          </a:prstGeom>
          <a:noFill/>
        </p:spPr>
        <p:txBody>
          <a:bodyPr wrap="square" rtlCol="0">
            <a:spAutoFit/>
          </a:bodyPr>
          <a:lstStyle/>
          <a:p>
            <a:r>
              <a:rPr lang="es-ES" sz="1400" b="1" dirty="0" smtClean="0">
                <a:solidFill>
                  <a:srgbClr val="FF0066"/>
                </a:solidFill>
                <a:effectLst>
                  <a:outerShdw blurRad="38100" dist="38100" dir="2700000" algn="tl">
                    <a:srgbClr val="000000">
                      <a:alpha val="43137"/>
                    </a:srgbClr>
                  </a:outerShdw>
                </a:effectLst>
              </a:rPr>
              <a:t>Conclusión </a:t>
            </a:r>
            <a:r>
              <a:rPr lang="es-ES" sz="1400" b="1" dirty="0">
                <a:solidFill>
                  <a:srgbClr val="FF0066"/>
                </a:solidFill>
                <a:effectLst>
                  <a:outerShdw blurRad="38100" dist="38100" dir="2700000" algn="tl">
                    <a:srgbClr val="000000">
                      <a:alpha val="43137"/>
                    </a:srgbClr>
                  </a:outerShdw>
                </a:effectLst>
              </a:rPr>
              <a:t>Reunión Agroindustria Sep. 2017: </a:t>
            </a:r>
            <a:r>
              <a:rPr lang="es-ES" sz="1600" b="1" dirty="0" smtClean="0"/>
              <a:t>Revisado y Aceptado</a:t>
            </a:r>
            <a:r>
              <a:rPr lang="es-ES" sz="1400" b="1" dirty="0" smtClean="0">
                <a:effectLst>
                  <a:outerShdw blurRad="38100" dist="38100" dir="2700000" algn="tl">
                    <a:srgbClr val="000000">
                      <a:alpha val="43137"/>
                    </a:srgbClr>
                  </a:outerShdw>
                </a:effectLst>
              </a:rPr>
              <a:t>. </a:t>
            </a:r>
            <a:r>
              <a:rPr lang="es-AR" sz="1400" dirty="0" smtClean="0">
                <a:effectLst>
                  <a:outerShdw blurRad="38100" dist="38100" dir="2700000" algn="tl">
                    <a:srgbClr val="000000">
                      <a:alpha val="43137"/>
                    </a:srgbClr>
                  </a:outerShdw>
                </a:effectLst>
              </a:rPr>
              <a:t>Incorporar </a:t>
            </a:r>
            <a:r>
              <a:rPr lang="es-AR" sz="1400" dirty="0">
                <a:effectLst>
                  <a:outerShdw blurRad="38100" dist="38100" dir="2700000" algn="tl">
                    <a:srgbClr val="000000">
                      <a:alpha val="43137"/>
                    </a:srgbClr>
                  </a:outerShdw>
                </a:effectLst>
              </a:rPr>
              <a:t>el OG Alojamiento hotelero en la clase </a:t>
            </a:r>
            <a:r>
              <a:rPr lang="es-AR" sz="1400" dirty="0" smtClean="0">
                <a:effectLst>
                  <a:outerShdw blurRad="38100" dist="38100" dir="2700000" algn="tl">
                    <a:srgbClr val="000000">
                      <a:alpha val="43137"/>
                    </a:srgbClr>
                  </a:outerShdw>
                </a:effectLst>
              </a:rPr>
              <a:t>(02) Geografía Social a la subclase (0202) Equipamiento. </a:t>
            </a:r>
            <a:r>
              <a:rPr lang="es-AR" sz="1400" dirty="0">
                <a:effectLst>
                  <a:outerShdw blurRad="38100" dist="38100" dir="2700000" algn="tl">
                    <a:srgbClr val="000000">
                      <a:alpha val="43137"/>
                    </a:srgbClr>
                  </a:outerShdw>
                </a:effectLst>
              </a:rPr>
              <a:t>Su código será 020205. Su geometría sería de punto. Los posibles atributos serían los de toponimia (FNA, GNA, NAM), categoría de alojamiento, Autoridad de fuente (SAG), Dirección, Altura, Razón social</a:t>
            </a:r>
            <a:r>
              <a:rPr lang="es-AR" sz="1400" dirty="0" smtClean="0">
                <a:effectLst>
                  <a:outerShdw blurRad="38100" dist="38100" dir="2700000" algn="tl">
                    <a:srgbClr val="000000">
                      <a:alpha val="43137"/>
                    </a:srgbClr>
                  </a:outerShdw>
                </a:effectLst>
              </a:rPr>
              <a:t>”.</a:t>
            </a:r>
            <a:endParaRPr lang="es-ES" sz="1400" dirty="0" smtClean="0"/>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684087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uadroTexto 2"/>
          <p:cNvSpPr txBox="1"/>
          <p:nvPr/>
        </p:nvSpPr>
        <p:spPr>
          <a:xfrm>
            <a:off x="683568" y="2132856"/>
            <a:ext cx="7576457" cy="1323439"/>
          </a:xfrm>
          <a:prstGeom prst="rect">
            <a:avLst/>
          </a:prstGeom>
          <a:noFill/>
        </p:spPr>
        <p:txBody>
          <a:bodyPr wrap="square" rtlCol="0">
            <a:spAutoFit/>
          </a:bodyPr>
          <a:lstStyle/>
          <a:p>
            <a:r>
              <a:rPr lang="es-ES" sz="2000" dirty="0" smtClean="0"/>
              <a:t>Se comprometieron a revisar los OG publicados en la IDE de ARSAT para verificar si están contemplados en el actual Catalogo de IDERA antes del 31/08/2018</a:t>
            </a:r>
          </a:p>
          <a:p>
            <a:endParaRPr lang="es-ES" sz="2000" dirty="0"/>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Acordado con los miembros </a:t>
            </a:r>
            <a:r>
              <a:rPr lang="es-AR" smtClean="0"/>
              <a:t>del Min Modernización </a:t>
            </a:r>
            <a:r>
              <a:rPr lang="es-AR" dirty="0" smtClean="0"/>
              <a:t>(ARSAT y Comunicaciones)</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51957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CuadroTexto 5"/>
          <p:cNvSpPr txBox="1"/>
          <p:nvPr/>
        </p:nvSpPr>
        <p:spPr>
          <a:xfrm>
            <a:off x="2627784" y="188640"/>
            <a:ext cx="4032448" cy="523220"/>
          </a:xfrm>
          <a:prstGeom prst="rect">
            <a:avLst/>
          </a:prstGeom>
          <a:noFill/>
        </p:spPr>
        <p:txBody>
          <a:bodyPr wrap="square" rtlCol="0">
            <a:spAutoFit/>
          </a:bodyPr>
          <a:lstStyle/>
          <a:p>
            <a:r>
              <a:rPr lang="es-AR" sz="2800" b="1" dirty="0" smtClean="0">
                <a:solidFill>
                  <a:schemeClr val="bg1"/>
                </a:solidFill>
              </a:rPr>
              <a:t>Catálogo de OG de IDERA</a:t>
            </a:r>
            <a:endParaRPr lang="es-AR" sz="2800" b="1" dirty="0">
              <a:solidFill>
                <a:schemeClr val="bg1"/>
              </a:solidFill>
            </a:endParaRPr>
          </a:p>
        </p:txBody>
      </p:sp>
      <p:sp>
        <p:nvSpPr>
          <p:cNvPr id="7" name="CuadroTexto 6"/>
          <p:cNvSpPr txBox="1"/>
          <p:nvPr/>
        </p:nvSpPr>
        <p:spPr>
          <a:xfrm>
            <a:off x="2915816" y="900500"/>
            <a:ext cx="3168352" cy="646331"/>
          </a:xfrm>
          <a:prstGeom prst="rect">
            <a:avLst/>
          </a:prstGeom>
          <a:noFill/>
        </p:spPr>
        <p:txBody>
          <a:bodyPr wrap="square" rtlCol="0">
            <a:spAutoFit/>
          </a:bodyPr>
          <a:lstStyle/>
          <a:p>
            <a:pPr algn="ctr"/>
            <a:r>
              <a:rPr lang="es-AR" b="1" dirty="0" smtClean="0">
                <a:solidFill>
                  <a:schemeClr val="bg1"/>
                </a:solidFill>
              </a:rPr>
              <a:t>Aportes. Hacia la versión 2.0 del catálogo</a:t>
            </a:r>
            <a:endParaRPr lang="es-AR" b="1" dirty="0">
              <a:solidFill>
                <a:schemeClr val="bg1"/>
              </a:solidFill>
            </a:endParaRPr>
          </a:p>
        </p:txBody>
      </p:sp>
      <p:sp>
        <p:nvSpPr>
          <p:cNvPr id="2" name="CuadroTexto 1"/>
          <p:cNvSpPr txBox="1"/>
          <p:nvPr/>
        </p:nvSpPr>
        <p:spPr>
          <a:xfrm>
            <a:off x="683568" y="1916832"/>
            <a:ext cx="7632848" cy="4524315"/>
          </a:xfrm>
          <a:prstGeom prst="rect">
            <a:avLst/>
          </a:prstGeom>
          <a:noFill/>
        </p:spPr>
        <p:txBody>
          <a:bodyPr wrap="square" rtlCol="0">
            <a:spAutoFit/>
          </a:bodyPr>
          <a:lstStyle/>
          <a:p>
            <a:r>
              <a:rPr lang="es-AR" dirty="0" smtClean="0"/>
              <a:t>¿Cómo leer las próximas filminas?</a:t>
            </a:r>
          </a:p>
          <a:p>
            <a:endParaRPr lang="es-AR" dirty="0" smtClean="0"/>
          </a:p>
          <a:p>
            <a:pPr marL="342900" indent="-342900">
              <a:buAutoNum type="arabicPeriod"/>
            </a:pPr>
            <a:r>
              <a:rPr lang="es-AR" dirty="0" smtClean="0"/>
              <a:t>En el cuadro están las sugerencias realizadas en los últimos encuentros de trabajo.</a:t>
            </a:r>
          </a:p>
          <a:p>
            <a:pPr marL="342900" indent="-342900">
              <a:buAutoNum type="arabicPeriod"/>
            </a:pPr>
            <a:endParaRPr lang="es-AR" dirty="0" smtClean="0"/>
          </a:p>
          <a:p>
            <a:r>
              <a:rPr lang="es-AR" dirty="0" smtClean="0"/>
              <a:t>2. Debajo de cada cuadro, están las observaciones/sugerencias/conclusiones realizadas durante la Jornada de San Juan.</a:t>
            </a:r>
          </a:p>
          <a:p>
            <a:endParaRPr lang="es-AR" dirty="0" smtClean="0"/>
          </a:p>
          <a:p>
            <a:r>
              <a:rPr lang="es-AR" dirty="0" smtClean="0"/>
              <a:t>3.Las sugerencias y consideraciones están abiertas a nuevas incorporaciones hasta el 31 de agosto.</a:t>
            </a:r>
          </a:p>
          <a:p>
            <a:endParaRPr lang="es-AR" dirty="0"/>
          </a:p>
          <a:p>
            <a:endParaRPr lang="es-AR" dirty="0" smtClean="0"/>
          </a:p>
          <a:p>
            <a:r>
              <a:rPr lang="es-AR" dirty="0" smtClean="0"/>
              <a:t>Estela Perez y Nora Lucioni </a:t>
            </a:r>
          </a:p>
          <a:p>
            <a:r>
              <a:rPr lang="es-AR" dirty="0"/>
              <a:t>datosbasicos_gr@idera.gob.ar </a:t>
            </a:r>
            <a:endParaRPr lang="es-AR" dirty="0" smtClean="0"/>
          </a:p>
          <a:p>
            <a:endParaRPr lang="es-AR" dirty="0" smtClean="0"/>
          </a:p>
          <a:p>
            <a:endParaRPr lang="es-AR" dirty="0"/>
          </a:p>
        </p:txBody>
      </p:sp>
    </p:spTree>
    <p:extLst>
      <p:ext uri="{BB962C8B-B14F-4D97-AF65-F5344CB8AC3E}">
        <p14:creationId xmlns:p14="http://schemas.microsoft.com/office/powerpoint/2010/main" val="1151136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uadroTexto 2"/>
          <p:cNvSpPr txBox="1"/>
          <p:nvPr/>
        </p:nvSpPr>
        <p:spPr>
          <a:xfrm>
            <a:off x="683568" y="2132856"/>
            <a:ext cx="7576457" cy="1323439"/>
          </a:xfrm>
          <a:prstGeom prst="rect">
            <a:avLst/>
          </a:prstGeom>
          <a:noFill/>
        </p:spPr>
        <p:txBody>
          <a:bodyPr wrap="square" rtlCol="0">
            <a:spAutoFit/>
          </a:bodyPr>
          <a:lstStyle/>
          <a:p>
            <a:r>
              <a:rPr lang="es-ES" sz="2000" dirty="0" smtClean="0"/>
              <a:t>Se comprometieron a revisar los OG publicados en la IDE de ARSAT para verificar si están contemplados en el actual Catalogo de IDERA antes del 31/08/2018</a:t>
            </a:r>
          </a:p>
          <a:p>
            <a:endParaRPr lang="es-ES" sz="2000" dirty="0"/>
          </a:p>
        </p:txBody>
      </p:sp>
      <p:sp>
        <p:nvSpPr>
          <p:cNvPr id="5" name="CuadroTexto 4"/>
          <p:cNvSpPr txBox="1"/>
          <p:nvPr/>
        </p:nvSpPr>
        <p:spPr>
          <a:xfrm>
            <a:off x="3923928" y="-5253"/>
            <a:ext cx="5054809" cy="369332"/>
          </a:xfrm>
          <a:prstGeom prst="rect">
            <a:avLst/>
          </a:prstGeom>
          <a:noFill/>
          <a:ln w="38100">
            <a:solidFill>
              <a:srgbClr val="FFFF00"/>
            </a:solidFill>
          </a:ln>
        </p:spPr>
        <p:txBody>
          <a:bodyPr wrap="square" rtlCol="0">
            <a:spAutoFit/>
          </a:bodyPr>
          <a:lstStyle/>
          <a:p>
            <a:r>
              <a:rPr lang="es-AR" dirty="0" smtClean="0"/>
              <a:t>Acordado con IDE CHACO</a:t>
            </a:r>
            <a:endParaRPr lang="es-AR" dirty="0"/>
          </a:p>
        </p:txBody>
      </p:sp>
      <p:sp>
        <p:nvSpPr>
          <p:cNvPr id="6" name="Flecha derecha 5"/>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52472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160662180"/>
              </p:ext>
            </p:extLst>
          </p:nvPr>
        </p:nvGraphicFramePr>
        <p:xfrm>
          <a:off x="107505" y="1413003"/>
          <a:ext cx="9036495" cy="3067998"/>
        </p:xfrm>
        <a:graphic>
          <a:graphicData uri="http://schemas.openxmlformats.org/drawingml/2006/table">
            <a:tbl>
              <a:tblPr firstRow="1" bandRow="1">
                <a:tableStyleId>{5C22544A-7EE6-4342-B048-85BDC9FD1C3A}</a:tableStyleId>
              </a:tblPr>
              <a:tblGrid>
                <a:gridCol w="1226451"/>
                <a:gridCol w="618132"/>
                <a:gridCol w="941914"/>
                <a:gridCol w="3728413"/>
                <a:gridCol w="2521585"/>
              </a:tblGrid>
              <a:tr h="498153">
                <a:tc>
                  <a:txBody>
                    <a:bodyPr/>
                    <a:lstStyle/>
                    <a:p>
                      <a:r>
                        <a:rPr lang="es-ES" sz="1400" b="0" dirty="0" smtClean="0"/>
                        <a:t>Quién</a:t>
                      </a:r>
                      <a:endParaRPr lang="es-ES" sz="1400" b="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1445836">
                <a:tc>
                  <a:txBody>
                    <a:bodyPr/>
                    <a:lstStyle/>
                    <a:p>
                      <a:pPr algn="l" fontAlgn="ctr"/>
                      <a:r>
                        <a:rPr lang="es-AR" sz="1400" b="0" i="0" u="none" strike="noStrike" dirty="0">
                          <a:effectLst/>
                          <a:latin typeface="+mj-lt"/>
                        </a:rPr>
                        <a:t>Administración General de Vialidad Provincial  Catamarca</a:t>
                      </a:r>
                    </a:p>
                  </a:txBody>
                  <a:tcPr marL="9525" marR="9525" marT="9525" marB="0"/>
                </a:tc>
                <a:tc>
                  <a:txBody>
                    <a:bodyPr/>
                    <a:lstStyle/>
                    <a:p>
                      <a:r>
                        <a:rPr lang="es-ES" sz="1400" dirty="0" smtClean="0"/>
                        <a:t>OG</a:t>
                      </a:r>
                    </a:p>
                    <a:p>
                      <a:endParaRPr lang="es-ES" sz="1400" dirty="0"/>
                    </a:p>
                  </a:txBody>
                  <a:tcPr/>
                </a:tc>
                <a:tc>
                  <a:txBody>
                    <a:bodyPr/>
                    <a:lstStyle/>
                    <a:p>
                      <a:r>
                        <a:rPr lang="es-ES" sz="1400" baseline="0" dirty="0" smtClean="0"/>
                        <a:t>Revisar definición de OG</a:t>
                      </a:r>
                      <a:endParaRPr lang="es-ES" sz="1400" i="0" baseline="30000" dirty="0"/>
                    </a:p>
                  </a:txBody>
                  <a:tcPr/>
                </a:tc>
                <a:tc>
                  <a:txBody>
                    <a:bodyPr/>
                    <a:lstStyle/>
                    <a:p>
                      <a:pPr algn="l" fontAlgn="ctr"/>
                      <a:r>
                        <a:rPr lang="es-AR" sz="1400" b="1" i="0" u="none" strike="noStrike" kern="1200" dirty="0" smtClean="0">
                          <a:solidFill>
                            <a:schemeClr val="dk1"/>
                          </a:solidFill>
                          <a:effectLst/>
                          <a:latin typeface="+mj-lt"/>
                          <a:ea typeface="+mn-ea"/>
                          <a:cs typeface="+mn-cs"/>
                        </a:rPr>
                        <a:t>1-</a:t>
                      </a:r>
                      <a:r>
                        <a:rPr lang="es-AR" sz="1400" b="1" i="0" u="none" strike="noStrike" kern="1200" baseline="0" dirty="0" smtClean="0">
                          <a:solidFill>
                            <a:schemeClr val="dk1"/>
                          </a:solidFill>
                          <a:effectLst/>
                          <a:latin typeface="+mj-lt"/>
                          <a:ea typeface="+mn-ea"/>
                          <a:cs typeface="+mn-cs"/>
                        </a:rPr>
                        <a:t> </a:t>
                      </a:r>
                      <a:r>
                        <a:rPr lang="es-AR" sz="1400" b="0" i="0" u="none" strike="noStrike" kern="1200" dirty="0" smtClean="0">
                          <a:solidFill>
                            <a:schemeClr val="dk1"/>
                          </a:solidFill>
                          <a:effectLst/>
                          <a:latin typeface="+mj-lt"/>
                          <a:ea typeface="+mn-ea"/>
                          <a:cs typeface="+mn-cs"/>
                        </a:rPr>
                        <a:t>Generar </a:t>
                      </a:r>
                      <a:r>
                        <a:rPr lang="es-AR" sz="1400" b="0" i="0" u="none" strike="noStrike" kern="1200" dirty="0">
                          <a:solidFill>
                            <a:schemeClr val="dk1"/>
                          </a:solidFill>
                          <a:effectLst/>
                          <a:latin typeface="+mj-lt"/>
                          <a:ea typeface="+mn-ea"/>
                          <a:cs typeface="+mn-cs"/>
                        </a:rPr>
                        <a:t>un código para registrar los elementos sobre las rutas o en el ancho del camino de una ruta. Por ejemplo: la alcantarilla es un evento sobre la ruta. La balanza es un evento sobre el ancho de camino.   </a:t>
                      </a:r>
                      <a:endParaRPr lang="es-AR" sz="1400" b="0" i="0" u="none" strike="noStrike" kern="1200" dirty="0" smtClean="0">
                        <a:solidFill>
                          <a:schemeClr val="dk1"/>
                        </a:solidFill>
                        <a:effectLst/>
                        <a:latin typeface="+mj-lt"/>
                        <a:ea typeface="+mn-ea"/>
                        <a:cs typeface="+mn-cs"/>
                      </a:endParaRPr>
                    </a:p>
                    <a:p>
                      <a:pPr algn="l" fontAlgn="ctr"/>
                      <a:r>
                        <a:rPr lang="es-AR" sz="1400" b="0" i="0" u="none" strike="noStrike" kern="1200" dirty="0" smtClean="0">
                          <a:solidFill>
                            <a:schemeClr val="dk1"/>
                          </a:solidFill>
                          <a:effectLst/>
                          <a:latin typeface="+mj-lt"/>
                          <a:ea typeface="+mn-ea"/>
                          <a:cs typeface="+mn-cs"/>
                        </a:rPr>
                        <a:t>  </a:t>
                      </a:r>
                      <a:r>
                        <a:rPr lang="es-AR" sz="1400" b="1" i="0" u="none" strike="noStrike" kern="1200" dirty="0" smtClean="0">
                          <a:solidFill>
                            <a:schemeClr val="dk1"/>
                          </a:solidFill>
                          <a:effectLst/>
                          <a:latin typeface="+mj-lt"/>
                          <a:ea typeface="+mn-ea"/>
                          <a:cs typeface="+mn-cs"/>
                        </a:rPr>
                        <a:t>2-</a:t>
                      </a:r>
                      <a:r>
                        <a:rPr lang="es-AR" sz="1400" b="0" i="0" u="none" strike="noStrike" kern="1200" dirty="0" smtClean="0">
                          <a:solidFill>
                            <a:schemeClr val="dk1"/>
                          </a:solidFill>
                          <a:effectLst/>
                          <a:latin typeface="+mj-lt"/>
                          <a:ea typeface="+mn-ea"/>
                          <a:cs typeface="+mn-cs"/>
                        </a:rPr>
                        <a:t> </a:t>
                      </a:r>
                      <a:r>
                        <a:rPr lang="es-AR" sz="1400" b="0" i="0" u="none" strike="noStrike" kern="1200" baseline="0" dirty="0" smtClean="0">
                          <a:solidFill>
                            <a:schemeClr val="dk1"/>
                          </a:solidFill>
                          <a:effectLst/>
                          <a:latin typeface="+mj-lt"/>
                          <a:ea typeface="+mn-ea"/>
                          <a:cs typeface="+mn-cs"/>
                        </a:rPr>
                        <a:t> </a:t>
                      </a:r>
                      <a:r>
                        <a:rPr lang="es-AR" sz="1400" b="0" i="0" u="none" strike="noStrike" kern="1200" dirty="0" smtClean="0">
                          <a:solidFill>
                            <a:schemeClr val="dk1"/>
                          </a:solidFill>
                          <a:effectLst/>
                          <a:latin typeface="+mj-lt"/>
                          <a:ea typeface="+mn-ea"/>
                          <a:cs typeface="+mn-cs"/>
                        </a:rPr>
                        <a:t>Existe </a:t>
                      </a:r>
                      <a:r>
                        <a:rPr lang="es-AR" sz="1400" b="0" i="0" u="none" strike="noStrike" kern="1200" dirty="0">
                          <a:solidFill>
                            <a:schemeClr val="dk1"/>
                          </a:solidFill>
                          <a:effectLst/>
                          <a:latin typeface="+mj-lt"/>
                          <a:ea typeface="+mn-ea"/>
                          <a:cs typeface="+mn-cs"/>
                        </a:rPr>
                        <a:t>solapamiento entre áreas jurisdiccionales de diferentes jerarquías de vialidad. </a:t>
                      </a:r>
                      <a:endParaRPr lang="es-AR" sz="1400" b="0" i="0" u="none" strike="noStrike" kern="1200" dirty="0" smtClean="0">
                        <a:solidFill>
                          <a:schemeClr val="dk1"/>
                        </a:solidFill>
                        <a:effectLst/>
                        <a:latin typeface="+mj-lt"/>
                        <a:ea typeface="+mn-ea"/>
                        <a:cs typeface="+mn-cs"/>
                      </a:endParaRPr>
                    </a:p>
                    <a:p>
                      <a:pPr algn="l" fontAlgn="ctr"/>
                      <a:r>
                        <a:rPr lang="es-AR" sz="1400" b="0" i="0" u="none" strike="noStrike" kern="1200" dirty="0" smtClean="0">
                          <a:solidFill>
                            <a:schemeClr val="dk1"/>
                          </a:solidFill>
                          <a:effectLst/>
                          <a:latin typeface="+mj-lt"/>
                          <a:ea typeface="+mn-ea"/>
                          <a:cs typeface="+mn-cs"/>
                        </a:rPr>
                        <a:t>   </a:t>
                      </a:r>
                      <a:r>
                        <a:rPr lang="es-AR" sz="1400" b="1" i="0" u="none" strike="noStrike" kern="1200" dirty="0" smtClean="0">
                          <a:solidFill>
                            <a:schemeClr val="dk1"/>
                          </a:solidFill>
                          <a:effectLst/>
                          <a:latin typeface="+mj-lt"/>
                          <a:ea typeface="+mn-ea"/>
                          <a:cs typeface="+mn-cs"/>
                        </a:rPr>
                        <a:t>3-</a:t>
                      </a:r>
                      <a:r>
                        <a:rPr lang="es-AR" sz="1400" b="0" i="0" u="none" strike="noStrike" kern="1200" dirty="0" smtClean="0">
                          <a:solidFill>
                            <a:schemeClr val="dk1"/>
                          </a:solidFill>
                          <a:effectLst/>
                          <a:latin typeface="+mj-lt"/>
                          <a:ea typeface="+mn-ea"/>
                          <a:cs typeface="+mn-cs"/>
                        </a:rPr>
                        <a:t> El </a:t>
                      </a:r>
                      <a:r>
                        <a:rPr lang="es-AR" sz="1400" b="0" i="0" u="none" strike="noStrike" kern="1200" dirty="0">
                          <a:solidFill>
                            <a:schemeClr val="dk1"/>
                          </a:solidFill>
                          <a:effectLst/>
                          <a:latin typeface="+mj-lt"/>
                          <a:ea typeface="+mn-ea"/>
                          <a:cs typeface="+mn-cs"/>
                        </a:rPr>
                        <a:t>valor de dominio </a:t>
                      </a:r>
                      <a:r>
                        <a:rPr lang="es-AR" sz="1400" b="0" i="0" u="none" strike="noStrike" kern="1200" dirty="0" smtClean="0">
                          <a:solidFill>
                            <a:schemeClr val="dk1"/>
                          </a:solidFill>
                          <a:effectLst/>
                          <a:latin typeface="+mj-lt"/>
                          <a:ea typeface="+mn-ea"/>
                          <a:cs typeface="+mn-cs"/>
                        </a:rPr>
                        <a:t>“abandonado”, </a:t>
                      </a:r>
                      <a:r>
                        <a:rPr lang="es-AR" sz="1400" b="0" i="0" u="none" strike="noStrike" kern="1200" dirty="0">
                          <a:solidFill>
                            <a:schemeClr val="dk1"/>
                          </a:solidFill>
                          <a:effectLst/>
                          <a:latin typeface="+mj-lt"/>
                          <a:ea typeface="+mn-ea"/>
                          <a:cs typeface="+mn-cs"/>
                        </a:rPr>
                        <a:t>no </a:t>
                      </a:r>
                      <a:r>
                        <a:rPr lang="es-AR" sz="1400" b="0" i="0" u="none" strike="noStrike" kern="1200" dirty="0" smtClean="0">
                          <a:solidFill>
                            <a:schemeClr val="dk1"/>
                          </a:solidFill>
                          <a:effectLst/>
                          <a:latin typeface="+mj-lt"/>
                          <a:ea typeface="+mn-ea"/>
                          <a:cs typeface="+mn-cs"/>
                        </a:rPr>
                        <a:t>es</a:t>
                      </a:r>
                      <a:r>
                        <a:rPr lang="es-AR" sz="1400" b="0" i="0" u="none" strike="noStrike" kern="1200" baseline="0" dirty="0" smtClean="0">
                          <a:solidFill>
                            <a:schemeClr val="dk1"/>
                          </a:solidFill>
                          <a:effectLst/>
                          <a:latin typeface="+mj-lt"/>
                          <a:ea typeface="+mn-ea"/>
                          <a:cs typeface="+mn-cs"/>
                        </a:rPr>
                        <a:t> para el OG </a:t>
                      </a:r>
                      <a:r>
                        <a:rPr lang="es-AR" sz="1400" b="0" i="0" u="none" strike="noStrike" kern="1200" dirty="0" smtClean="0">
                          <a:solidFill>
                            <a:schemeClr val="dk1"/>
                          </a:solidFill>
                          <a:effectLst/>
                          <a:latin typeface="+mj-lt"/>
                          <a:ea typeface="+mn-ea"/>
                          <a:cs typeface="+mn-cs"/>
                        </a:rPr>
                        <a:t>caminos</a:t>
                      </a:r>
                      <a:r>
                        <a:rPr lang="es-AR" sz="1400" b="0" i="0" u="none" strike="noStrike" kern="1200" dirty="0">
                          <a:solidFill>
                            <a:schemeClr val="dk1"/>
                          </a:solidFill>
                          <a:effectLst/>
                          <a:latin typeface="+mj-lt"/>
                          <a:ea typeface="+mn-ea"/>
                          <a:cs typeface="+mn-cs"/>
                        </a:rPr>
                        <a:t>.  </a:t>
                      </a:r>
                      <a:endParaRPr lang="es-AR" sz="1400" b="0" i="0" u="none" strike="noStrike" kern="1200" dirty="0" smtClean="0">
                        <a:solidFill>
                          <a:schemeClr val="dk1"/>
                        </a:solidFill>
                        <a:effectLst/>
                        <a:latin typeface="+mj-lt"/>
                        <a:ea typeface="+mn-ea"/>
                        <a:cs typeface="+mn-cs"/>
                      </a:endParaRPr>
                    </a:p>
                    <a:p>
                      <a:pPr algn="l" fontAlgn="ctr"/>
                      <a:r>
                        <a:rPr lang="es-AR" sz="1400" b="0" i="0" u="none" strike="noStrike" kern="1200" dirty="0" smtClean="0">
                          <a:solidFill>
                            <a:schemeClr val="dk1"/>
                          </a:solidFill>
                          <a:effectLst/>
                          <a:latin typeface="+mj-lt"/>
                          <a:ea typeface="+mn-ea"/>
                          <a:cs typeface="+mn-cs"/>
                        </a:rPr>
                        <a:t>  </a:t>
                      </a:r>
                      <a:r>
                        <a:rPr lang="es-AR" sz="1400" b="1" i="0" u="none" strike="noStrike" kern="1200" dirty="0" smtClean="0">
                          <a:solidFill>
                            <a:schemeClr val="dk1"/>
                          </a:solidFill>
                          <a:effectLst/>
                          <a:latin typeface="+mj-lt"/>
                          <a:ea typeface="+mn-ea"/>
                          <a:cs typeface="+mn-cs"/>
                        </a:rPr>
                        <a:t>4-</a:t>
                      </a:r>
                      <a:r>
                        <a:rPr lang="es-AR" sz="1400" b="0" i="0" u="none" strike="noStrike" kern="1200" baseline="0" dirty="0" smtClean="0">
                          <a:solidFill>
                            <a:schemeClr val="dk1"/>
                          </a:solidFill>
                          <a:effectLst/>
                          <a:latin typeface="+mj-lt"/>
                          <a:ea typeface="+mn-ea"/>
                          <a:cs typeface="+mn-cs"/>
                        </a:rPr>
                        <a:t> </a:t>
                      </a:r>
                      <a:r>
                        <a:rPr lang="es-AR" sz="1400" b="0" i="0" u="none" strike="noStrike" kern="1200" dirty="0" smtClean="0">
                          <a:solidFill>
                            <a:schemeClr val="dk1"/>
                          </a:solidFill>
                          <a:effectLst/>
                          <a:latin typeface="+mj-lt"/>
                          <a:ea typeface="+mn-ea"/>
                          <a:cs typeface="+mn-cs"/>
                        </a:rPr>
                        <a:t>La </a:t>
                      </a:r>
                      <a:r>
                        <a:rPr lang="es-AR" sz="1400" b="0" i="0" u="none" strike="noStrike" kern="1200" dirty="0">
                          <a:solidFill>
                            <a:schemeClr val="dk1"/>
                          </a:solidFill>
                          <a:effectLst/>
                          <a:latin typeface="+mj-lt"/>
                          <a:ea typeface="+mn-ea"/>
                          <a:cs typeface="+mn-cs"/>
                        </a:rPr>
                        <a:t>red terciaria </a:t>
                      </a:r>
                      <a:r>
                        <a:rPr lang="es-AR" sz="1400" b="0" i="0" u="none" strike="noStrike" kern="1200" dirty="0" smtClean="0">
                          <a:solidFill>
                            <a:schemeClr val="dk1"/>
                          </a:solidFill>
                          <a:effectLst/>
                          <a:latin typeface="+mj-lt"/>
                          <a:ea typeface="+mn-ea"/>
                          <a:cs typeface="+mn-cs"/>
                        </a:rPr>
                        <a:t>en la actualidad, </a:t>
                      </a:r>
                      <a:r>
                        <a:rPr lang="es-AR" sz="1400" b="0" i="0" u="none" strike="noStrike" kern="1200" dirty="0">
                          <a:solidFill>
                            <a:schemeClr val="dk1"/>
                          </a:solidFill>
                          <a:effectLst/>
                          <a:latin typeface="+mj-lt"/>
                          <a:ea typeface="+mn-ea"/>
                          <a:cs typeface="+mn-cs"/>
                        </a:rPr>
                        <a:t>no </a:t>
                      </a:r>
                      <a:r>
                        <a:rPr lang="es-AR" sz="1400" b="0" i="0" u="none" strike="noStrike" kern="1200" dirty="0" smtClean="0">
                          <a:solidFill>
                            <a:schemeClr val="dk1"/>
                          </a:solidFill>
                          <a:effectLst/>
                          <a:latin typeface="+mj-lt"/>
                          <a:ea typeface="+mn-ea"/>
                          <a:cs typeface="+mn-cs"/>
                        </a:rPr>
                        <a:t>existe,</a:t>
                      </a:r>
                      <a:r>
                        <a:rPr lang="es-AR" sz="1400" b="0" i="0" u="none" strike="noStrike" kern="1200" baseline="0" dirty="0" smtClean="0">
                          <a:solidFill>
                            <a:schemeClr val="dk1"/>
                          </a:solidFill>
                          <a:effectLst/>
                          <a:latin typeface="+mj-lt"/>
                          <a:ea typeface="+mn-ea"/>
                          <a:cs typeface="+mn-cs"/>
                        </a:rPr>
                        <a:t> </a:t>
                      </a:r>
                      <a:r>
                        <a:rPr lang="es-AR" sz="1400" b="0" i="0" u="none" strike="noStrike" kern="1200" dirty="0" smtClean="0">
                          <a:solidFill>
                            <a:schemeClr val="dk1"/>
                          </a:solidFill>
                          <a:effectLst/>
                          <a:latin typeface="+mj-lt"/>
                          <a:ea typeface="+mn-ea"/>
                          <a:cs typeface="+mn-cs"/>
                        </a:rPr>
                        <a:t> </a:t>
                      </a:r>
                      <a:r>
                        <a:rPr lang="es-AR" sz="1400" b="0" i="0" u="none" strike="noStrike" kern="1200" dirty="0">
                          <a:solidFill>
                            <a:schemeClr val="dk1"/>
                          </a:solidFill>
                          <a:effectLst/>
                          <a:latin typeface="+mj-lt"/>
                          <a:ea typeface="+mn-ea"/>
                          <a:cs typeface="+mn-cs"/>
                        </a:rPr>
                        <a:t>no está hecha</a:t>
                      </a:r>
                      <a:r>
                        <a:rPr lang="es-AR" sz="1400" b="0" i="0" u="none" strike="noStrike" kern="1200" dirty="0" smtClean="0">
                          <a:solidFill>
                            <a:schemeClr val="dk1"/>
                          </a:solidFill>
                          <a:effectLst/>
                          <a:latin typeface="+mj-lt"/>
                          <a:ea typeface="+mn-ea"/>
                          <a:cs typeface="+mn-cs"/>
                        </a:rPr>
                        <a:t>.” Por lo tanto, no se puede agregar,</a:t>
                      </a:r>
                      <a:endParaRPr lang="es-AR" sz="1400" b="0" i="0" u="none" strike="noStrike" kern="1200" dirty="0">
                        <a:solidFill>
                          <a:schemeClr val="dk1"/>
                        </a:solidFill>
                        <a:effectLst/>
                        <a:latin typeface="+mj-lt"/>
                        <a:ea typeface="+mn-ea"/>
                        <a:cs typeface="+mn-cs"/>
                      </a:endParaRPr>
                    </a:p>
                  </a:txBody>
                  <a:tcPr marL="9525" marR="9525" marT="9525" marB="0" anchor="ctr"/>
                </a:tc>
                <a:tc>
                  <a:txBody>
                    <a:bodyPr/>
                    <a:lstStyle/>
                    <a:p>
                      <a:pPr marL="0" algn="l" defTabSz="914400" rtl="0" eaLnBrk="1" fontAlgn="ctr" latinLnBrk="0" hangingPunct="1"/>
                      <a:r>
                        <a:rPr lang="es-AR" sz="1400" b="0" i="0" u="none" strike="noStrike" kern="1200" dirty="0">
                          <a:solidFill>
                            <a:schemeClr val="dk1"/>
                          </a:solidFill>
                          <a:effectLst/>
                          <a:latin typeface="+mj-lt"/>
                          <a:ea typeface="+mn-ea"/>
                          <a:cs typeface="+mn-cs"/>
                        </a:rPr>
                        <a:t>El valor de dominio </a:t>
                      </a:r>
                      <a:r>
                        <a:rPr lang="es-AR" sz="1400" b="0" i="0" u="none" strike="noStrike" kern="1200" dirty="0" smtClean="0">
                          <a:solidFill>
                            <a:schemeClr val="dk1"/>
                          </a:solidFill>
                          <a:effectLst/>
                          <a:latin typeface="+mj-lt"/>
                          <a:ea typeface="+mn-ea"/>
                          <a:cs typeface="+mn-cs"/>
                        </a:rPr>
                        <a:t>“abandonado” </a:t>
                      </a:r>
                      <a:r>
                        <a:rPr lang="es-AR" sz="1400" b="0" i="0" u="none" strike="noStrike" kern="1200" dirty="0">
                          <a:solidFill>
                            <a:schemeClr val="dk1"/>
                          </a:solidFill>
                          <a:effectLst/>
                          <a:latin typeface="+mj-lt"/>
                          <a:ea typeface="+mn-ea"/>
                          <a:cs typeface="+mn-cs"/>
                        </a:rPr>
                        <a:t>existe porque el atributo FUN Estado es compartido por más de un OG.</a:t>
                      </a:r>
                      <a:br>
                        <a:rPr lang="es-AR" sz="1400" b="0" i="0" u="none" strike="noStrike" kern="1200" dirty="0">
                          <a:solidFill>
                            <a:schemeClr val="dk1"/>
                          </a:solidFill>
                          <a:effectLst/>
                          <a:latin typeface="+mj-lt"/>
                          <a:ea typeface="+mn-ea"/>
                          <a:cs typeface="+mn-cs"/>
                        </a:rPr>
                      </a:br>
                      <a:endParaRPr lang="es-AR" sz="1400" b="0" i="0" u="none" strike="noStrike" kern="1200" dirty="0">
                        <a:solidFill>
                          <a:schemeClr val="dk1"/>
                        </a:solidFill>
                        <a:effectLst/>
                        <a:latin typeface="+mj-lt"/>
                        <a:ea typeface="+mn-ea"/>
                        <a:cs typeface="+mn-cs"/>
                      </a:endParaRPr>
                    </a:p>
                  </a:txBody>
                  <a:tcPr marL="9525" marR="9525" marT="9525" marB="0" anchor="ctr"/>
                </a:tc>
              </a:tr>
            </a:tbl>
          </a:graphicData>
        </a:graphic>
      </p:graphicFrame>
      <p:sp>
        <p:nvSpPr>
          <p:cNvPr id="5" name="CuadroTexto 4"/>
          <p:cNvSpPr txBox="1"/>
          <p:nvPr/>
        </p:nvSpPr>
        <p:spPr>
          <a:xfrm>
            <a:off x="97098" y="4581128"/>
            <a:ext cx="9046902" cy="1600438"/>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smtClean="0">
                <a:effectLst>
                  <a:outerShdw blurRad="38100" dist="38100" dir="2700000" algn="tl">
                    <a:srgbClr val="000000">
                      <a:alpha val="43137"/>
                    </a:srgbClr>
                  </a:outerShdw>
                </a:effectLst>
              </a:rPr>
              <a:t>Mesa Transporte-Vialidad</a:t>
            </a:r>
          </a:p>
          <a:p>
            <a:r>
              <a:rPr lang="es-AR" sz="1400" dirty="0" smtClean="0">
                <a:solidFill>
                  <a:schemeClr val="dk1"/>
                </a:solidFill>
              </a:rPr>
              <a:t>1- </a:t>
            </a:r>
            <a:r>
              <a:rPr lang="es-AR" sz="1400" dirty="0">
                <a:solidFill>
                  <a:schemeClr val="dk1"/>
                </a:solidFill>
              </a:rPr>
              <a:t>Son eventos sobre las rutas, y cada uno tiene su propia catalogación. Por Ejemplo: alcantarilla es un OG  de la subclase “cruces, enlaces y obras de arte” de la clase “Transporte</a:t>
            </a:r>
            <a:r>
              <a:rPr lang="es-AR" sz="1400" dirty="0" smtClean="0">
                <a:solidFill>
                  <a:schemeClr val="dk1"/>
                </a:solidFill>
              </a:rPr>
              <a:t>”. Balanza corresponde con el OG “Estación de pesaje” perteneciente a la subclase Infraestructura de la clase Transporte.</a:t>
            </a:r>
            <a:endParaRPr lang="es-AR" sz="1400" dirty="0">
              <a:solidFill>
                <a:schemeClr val="dk1"/>
              </a:solidFill>
            </a:endParaRPr>
          </a:p>
          <a:p>
            <a:r>
              <a:rPr lang="es-AR" sz="1400" dirty="0">
                <a:solidFill>
                  <a:schemeClr val="dk1"/>
                </a:solidFill>
              </a:rPr>
              <a:t>2- </a:t>
            </a:r>
            <a:r>
              <a:rPr lang="es-AR" sz="1400" dirty="0" smtClean="0">
                <a:solidFill>
                  <a:schemeClr val="dk1"/>
                </a:solidFill>
              </a:rPr>
              <a:t>Se debería ampliar </a:t>
            </a:r>
            <a:r>
              <a:rPr lang="es-AR" sz="1400" dirty="0">
                <a:solidFill>
                  <a:schemeClr val="dk1"/>
                </a:solidFill>
              </a:rPr>
              <a:t>la </a:t>
            </a:r>
            <a:r>
              <a:rPr lang="es-AR" sz="1400" dirty="0" smtClean="0">
                <a:solidFill>
                  <a:schemeClr val="dk1"/>
                </a:solidFill>
              </a:rPr>
              <a:t>observación realizada por Vialidad de Catamarca. </a:t>
            </a:r>
            <a:endParaRPr lang="es-AR" sz="1400" dirty="0">
              <a:solidFill>
                <a:schemeClr val="dk1"/>
              </a:solidFill>
            </a:endParaRPr>
          </a:p>
          <a:p>
            <a:r>
              <a:rPr lang="es-AR" sz="1400" dirty="0">
                <a:solidFill>
                  <a:schemeClr val="dk1"/>
                </a:solidFill>
              </a:rPr>
              <a:t>3- El valor de dominio “abandonado” existe porque el </a:t>
            </a:r>
            <a:r>
              <a:rPr lang="es-AR" sz="1400" dirty="0" smtClean="0">
                <a:solidFill>
                  <a:schemeClr val="dk1"/>
                </a:solidFill>
              </a:rPr>
              <a:t>atributo </a:t>
            </a:r>
            <a:r>
              <a:rPr lang="es-AR" sz="1400" dirty="0">
                <a:solidFill>
                  <a:schemeClr val="dk1"/>
                </a:solidFill>
              </a:rPr>
              <a:t>FUN Estado es compartido por más de un OG.</a:t>
            </a:r>
            <a:br>
              <a:rPr lang="es-AR" sz="1400" dirty="0">
                <a:solidFill>
                  <a:schemeClr val="dk1"/>
                </a:solidFill>
              </a:rPr>
            </a:br>
            <a:endParaRPr lang="es-ES" sz="1400" dirty="0" smtClean="0"/>
          </a:p>
        </p:txBody>
      </p:sp>
      <p:sp>
        <p:nvSpPr>
          <p:cNvPr id="3" name="CuadroTexto 2"/>
          <p:cNvSpPr txBox="1"/>
          <p:nvPr/>
        </p:nvSpPr>
        <p:spPr>
          <a:xfrm>
            <a:off x="5004048" y="188640"/>
            <a:ext cx="3974689" cy="646331"/>
          </a:xfrm>
          <a:prstGeom prst="rect">
            <a:avLst/>
          </a:prstGeom>
          <a:noFill/>
          <a:ln w="38100">
            <a:solidFill>
              <a:srgbClr val="FFFF00"/>
            </a:solidFill>
          </a:ln>
        </p:spPr>
        <p:txBody>
          <a:bodyPr wrap="square" rtlCol="0">
            <a:spAutoFit/>
          </a:bodyPr>
          <a:lstStyle/>
          <a:p>
            <a:r>
              <a:rPr lang="es-AR" dirty="0" smtClean="0"/>
              <a:t>Discutido por miembros de Vialidad Nacional y Min. de Transporte</a:t>
            </a:r>
            <a:endParaRPr lang="es-AR" dirty="0"/>
          </a:p>
        </p:txBody>
      </p:sp>
      <p:sp>
        <p:nvSpPr>
          <p:cNvPr id="4" name="Flecha derecha 3"/>
          <p:cNvSpPr/>
          <p:nvPr/>
        </p:nvSpPr>
        <p:spPr>
          <a:xfrm>
            <a:off x="2881733" y="15176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38335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976482131"/>
              </p:ext>
            </p:extLst>
          </p:nvPr>
        </p:nvGraphicFramePr>
        <p:xfrm>
          <a:off x="30483" y="692696"/>
          <a:ext cx="9090704" cy="3367405"/>
        </p:xfrm>
        <a:graphic>
          <a:graphicData uri="http://schemas.openxmlformats.org/drawingml/2006/table">
            <a:tbl>
              <a:tblPr firstRow="1" bandRow="1">
                <a:tableStyleId>{5C22544A-7EE6-4342-B048-85BDC9FD1C3A}</a:tableStyleId>
              </a:tblPr>
              <a:tblGrid>
                <a:gridCol w="1233808"/>
                <a:gridCol w="621841"/>
                <a:gridCol w="947565"/>
                <a:gridCol w="3739499"/>
                <a:gridCol w="2547991"/>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INDEC</a:t>
                      </a:r>
                      <a:endParaRPr lang="es-ES" sz="1400" dirty="0"/>
                    </a:p>
                  </a:txBody>
                  <a:tcPr/>
                </a:tc>
                <a:tc>
                  <a:txBody>
                    <a:bodyPr/>
                    <a:lstStyle/>
                    <a:p>
                      <a:r>
                        <a:rPr lang="es-ES" sz="1400" dirty="0" smtClean="0"/>
                        <a:t>Clase</a:t>
                      </a:r>
                    </a:p>
                    <a:p>
                      <a:endParaRPr lang="es-ES" sz="1400" dirty="0"/>
                    </a:p>
                  </a:txBody>
                  <a:tcPr/>
                </a:tc>
                <a:tc>
                  <a:txBody>
                    <a:bodyPr/>
                    <a:lstStyle/>
                    <a:p>
                      <a:r>
                        <a:rPr lang="es-ES" sz="1400" baseline="0" dirty="0" smtClean="0"/>
                        <a:t>Se discute si se agrega nueva clase</a:t>
                      </a:r>
                      <a:endParaRPr lang="es-ES" sz="1400" i="0" baseline="30000" dirty="0"/>
                    </a:p>
                  </a:txBody>
                  <a:tcPr/>
                </a:tc>
                <a:tc>
                  <a:txBody>
                    <a:bodyPr/>
                    <a:lstStyle/>
                    <a:p>
                      <a:pPr algn="l" fontAlgn="ctr"/>
                      <a:r>
                        <a:rPr lang="es-AR" sz="1400" kern="1200" baseline="0" dirty="0" smtClean="0">
                          <a:solidFill>
                            <a:schemeClr val="dk1"/>
                          </a:solidFill>
                          <a:latin typeface="+mn-lt"/>
                          <a:ea typeface="+mn-ea"/>
                          <a:cs typeface="+mn-cs"/>
                        </a:rPr>
                        <a:t>Las subclases (0706) </a:t>
                      </a:r>
                      <a:r>
                        <a:rPr lang="es-AR" sz="1400" b="1" kern="1200" baseline="0" dirty="0" smtClean="0">
                          <a:solidFill>
                            <a:schemeClr val="dk1"/>
                          </a:solidFill>
                          <a:latin typeface="+mn-lt"/>
                          <a:ea typeface="+mn-ea"/>
                          <a:cs typeface="+mn-cs"/>
                        </a:rPr>
                        <a:t>Unidades </a:t>
                      </a:r>
                      <a:r>
                        <a:rPr lang="es-AR" sz="1400" b="1" kern="1200" baseline="0" dirty="0" err="1" smtClean="0">
                          <a:solidFill>
                            <a:schemeClr val="dk1"/>
                          </a:solidFill>
                          <a:latin typeface="+mn-lt"/>
                          <a:ea typeface="+mn-ea"/>
                          <a:cs typeface="+mn-cs"/>
                        </a:rPr>
                        <a:t>Geoestadísticas</a:t>
                      </a:r>
                      <a:r>
                        <a:rPr lang="es-AR" sz="1400" b="1" kern="1200" baseline="0" dirty="0" smtClean="0">
                          <a:solidFill>
                            <a:schemeClr val="dk1"/>
                          </a:solidFill>
                          <a:latin typeface="+mn-lt"/>
                          <a:ea typeface="+mn-ea"/>
                          <a:cs typeface="+mn-cs"/>
                        </a:rPr>
                        <a:t> </a:t>
                      </a:r>
                      <a:r>
                        <a:rPr lang="es-AR" sz="1400" kern="1200" baseline="0" dirty="0" smtClean="0">
                          <a:solidFill>
                            <a:schemeClr val="dk1"/>
                          </a:solidFill>
                          <a:latin typeface="+mn-lt"/>
                          <a:ea typeface="+mn-ea"/>
                          <a:cs typeface="+mn-cs"/>
                        </a:rPr>
                        <a:t>Y (0707) </a:t>
                      </a:r>
                      <a:r>
                        <a:rPr lang="es-AR" sz="1400" b="1" kern="1200" baseline="0" dirty="0" smtClean="0">
                          <a:solidFill>
                            <a:schemeClr val="dk1"/>
                          </a:solidFill>
                          <a:latin typeface="+mn-lt"/>
                          <a:ea typeface="+mn-ea"/>
                          <a:cs typeface="+mn-cs"/>
                        </a:rPr>
                        <a:t>Planeamiento Urbano </a:t>
                      </a:r>
                      <a:r>
                        <a:rPr lang="es-AR" sz="1400" kern="1200" baseline="0" dirty="0" smtClean="0">
                          <a:solidFill>
                            <a:schemeClr val="dk1"/>
                          </a:solidFill>
                          <a:latin typeface="+mn-lt"/>
                          <a:ea typeface="+mn-ea"/>
                          <a:cs typeface="+mn-cs"/>
                        </a:rPr>
                        <a:t>salen de la clase (07) DEMARCACIÓN  y se transforman en una nueva clase: 12 UNIDADES GEOESTADÍSTICAS, compuesta por 3 subclases: divisiones censales (fracción censal, radio censal con atributo tipo de radio censal urbano-rural-mixto, segmento censal, EAP), zonas urbanas (localidad censal con atributo tipo de localidad censal simple-compuesta, aglomerado, entidad censal), hitos geográficos (aportar los OG y sus definiciones y atributos).Proponer definiciones y atributos.</a:t>
                      </a:r>
                    </a:p>
                    <a:p>
                      <a:pPr algn="l" fontAlgn="ctr"/>
                      <a:r>
                        <a:rPr lang="es-AR" sz="1400" kern="1200" baseline="0" dirty="0" smtClean="0">
                          <a:solidFill>
                            <a:schemeClr val="dk1"/>
                          </a:solidFill>
                          <a:latin typeface="+mn-lt"/>
                          <a:ea typeface="+mn-ea"/>
                          <a:cs typeface="+mn-cs"/>
                        </a:rPr>
                        <a:t>Los OG Segmento censal y Aglomerado NO se utilizarán porque no se publican.</a:t>
                      </a:r>
                      <a:endParaRPr lang="es-AR" sz="1400" kern="1200" baseline="0" dirty="0">
                        <a:solidFill>
                          <a:schemeClr val="dk1"/>
                        </a:solidFill>
                        <a:latin typeface="+mn-lt"/>
                        <a:ea typeface="+mn-ea"/>
                        <a:cs typeface="+mn-cs"/>
                      </a:endParaRPr>
                    </a:p>
                  </a:txBody>
                  <a:tcPr marL="9525" marR="9525" marT="9525" marB="0" anchor="ctr"/>
                </a:tc>
                <a:tc>
                  <a:txBody>
                    <a:bodyPr/>
                    <a:lstStyle/>
                    <a:p>
                      <a:pPr algn="l" fontAlgn="ctr"/>
                      <a:r>
                        <a:rPr lang="es-AR" sz="1400" kern="1200" baseline="0" dirty="0" smtClean="0">
                          <a:solidFill>
                            <a:schemeClr val="dk1"/>
                          </a:solidFill>
                          <a:latin typeface="+mn-lt"/>
                          <a:ea typeface="+mn-ea"/>
                          <a:cs typeface="+mn-cs"/>
                        </a:rPr>
                        <a:t>Incorporación de la clase. Aportar definiciones </a:t>
                      </a:r>
                      <a:r>
                        <a:rPr lang="es-AR" sz="1400" kern="1200" baseline="0" dirty="0">
                          <a:solidFill>
                            <a:schemeClr val="dk1"/>
                          </a:solidFill>
                          <a:latin typeface="+mn-lt"/>
                          <a:ea typeface="+mn-ea"/>
                          <a:cs typeface="+mn-cs"/>
                        </a:rPr>
                        <a:t/>
                      </a:r>
                      <a:br>
                        <a:rPr lang="es-AR" sz="1400" kern="1200" baseline="0" dirty="0">
                          <a:solidFill>
                            <a:schemeClr val="dk1"/>
                          </a:solidFill>
                          <a:latin typeface="+mn-lt"/>
                          <a:ea typeface="+mn-ea"/>
                          <a:cs typeface="+mn-cs"/>
                        </a:rPr>
                      </a:br>
                      <a:endParaRPr lang="es-AR" sz="1400" kern="1200" baseline="0" dirty="0">
                        <a:solidFill>
                          <a:schemeClr val="dk1"/>
                        </a:solidFill>
                        <a:latin typeface="+mn-lt"/>
                        <a:ea typeface="+mn-ea"/>
                        <a:cs typeface="+mn-cs"/>
                      </a:endParaRPr>
                    </a:p>
                  </a:txBody>
                  <a:tcPr marL="9525" marR="9525" marT="9525" marB="0" anchor="ctr"/>
                </a:tc>
              </a:tr>
            </a:tbl>
          </a:graphicData>
        </a:graphic>
      </p:graphicFrame>
      <p:sp>
        <p:nvSpPr>
          <p:cNvPr id="4" name="CuadroTexto 3"/>
          <p:cNvSpPr txBox="1"/>
          <p:nvPr/>
        </p:nvSpPr>
        <p:spPr>
          <a:xfrm>
            <a:off x="30483" y="4022716"/>
            <a:ext cx="9090704" cy="2031325"/>
          </a:xfrm>
          <a:prstGeom prst="rect">
            <a:avLst/>
          </a:prstGeom>
          <a:noFill/>
        </p:spPr>
        <p:txBody>
          <a:bodyPr wrap="square" rtlCol="0">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smtClean="0">
                <a:solidFill>
                  <a:srgbClr val="FF0066"/>
                </a:solidFill>
                <a:effectLst>
                  <a:outerShdw blurRad="38100" dist="38100" dir="2700000" algn="tl">
                    <a:srgbClr val="000000">
                      <a:alpha val="43137"/>
                    </a:srgbClr>
                  </a:outerShdw>
                </a:effectLst>
              </a:rPr>
              <a:t>Reunión Grupo de Trabajo- XIII Jornadas San Juan:  </a:t>
            </a:r>
            <a:r>
              <a:rPr lang="es-AR" sz="1400" b="1" dirty="0" smtClean="0">
                <a:effectLst>
                  <a:outerShdw blurRad="38100" dist="38100" dir="2700000" algn="tl">
                    <a:srgbClr val="000000">
                      <a:alpha val="43137"/>
                    </a:srgbClr>
                  </a:outerShdw>
                </a:effectLst>
              </a:rPr>
              <a:t>Mesa catastro y geoestadística</a:t>
            </a:r>
          </a:p>
          <a:p>
            <a:pPr marL="285750" indent="-285750" algn="just">
              <a:buFont typeface="Arial" panose="020B0604020202020204" pitchFamily="34" charset="0"/>
              <a:buChar char="•"/>
            </a:pPr>
            <a:r>
              <a:rPr lang="es-AR" sz="1400" dirty="0" smtClean="0">
                <a:solidFill>
                  <a:schemeClr val="dk1"/>
                </a:solidFill>
              </a:rPr>
              <a:t>Se </a:t>
            </a:r>
            <a:r>
              <a:rPr lang="es-AR" sz="1400" dirty="0" smtClean="0">
                <a:solidFill>
                  <a:schemeClr val="dk1"/>
                </a:solidFill>
              </a:rPr>
              <a:t>decidió no crear una </a:t>
            </a:r>
            <a:r>
              <a:rPr lang="es-AR" sz="1400" dirty="0">
                <a:solidFill>
                  <a:schemeClr val="dk1"/>
                </a:solidFill>
              </a:rPr>
              <a:t>nueva clase llamada Unidades </a:t>
            </a:r>
            <a:r>
              <a:rPr lang="es-AR" sz="1400" dirty="0" smtClean="0">
                <a:solidFill>
                  <a:schemeClr val="dk1"/>
                </a:solidFill>
              </a:rPr>
              <a:t>Geoestadísticas (12</a:t>
            </a:r>
            <a:r>
              <a:rPr lang="es-AR" sz="1400" dirty="0" smtClean="0">
                <a:solidFill>
                  <a:schemeClr val="dk1"/>
                </a:solidFill>
              </a:rPr>
              <a:t>). Porque además no esta en DFDD ni existen los OG publicados.</a:t>
            </a:r>
            <a:endParaRPr lang="es-AR" sz="1400" dirty="0" smtClean="0">
              <a:solidFill>
                <a:schemeClr val="dk1"/>
              </a:solidFill>
            </a:endParaRPr>
          </a:p>
          <a:p>
            <a:pPr marL="285750" indent="-285750" algn="just">
              <a:buFont typeface="Arial" panose="020B0604020202020204" pitchFamily="34" charset="0"/>
              <a:buChar char="•"/>
            </a:pPr>
            <a:r>
              <a:rPr lang="es-AR" sz="1400" dirty="0">
                <a:solidFill>
                  <a:schemeClr val="dk1"/>
                </a:solidFill>
              </a:rPr>
              <a:t>Se </a:t>
            </a:r>
            <a:r>
              <a:rPr lang="es-AR" sz="1400" dirty="0" smtClean="0">
                <a:solidFill>
                  <a:schemeClr val="dk1"/>
                </a:solidFill>
              </a:rPr>
              <a:t>desconsidera la sugerencia de creación de una nueva </a:t>
            </a:r>
            <a:r>
              <a:rPr lang="es-AR" sz="1400" dirty="0">
                <a:solidFill>
                  <a:schemeClr val="dk1"/>
                </a:solidFill>
              </a:rPr>
              <a:t>subclase </a:t>
            </a:r>
            <a:r>
              <a:rPr lang="es-AR" sz="1400" dirty="0" smtClean="0">
                <a:solidFill>
                  <a:schemeClr val="dk1"/>
                </a:solidFill>
              </a:rPr>
              <a:t>“hitos geográficos” </a:t>
            </a:r>
            <a:r>
              <a:rPr lang="es-AR" sz="1400" dirty="0">
                <a:solidFill>
                  <a:schemeClr val="dk1"/>
                </a:solidFill>
              </a:rPr>
              <a:t>que había sido incorporada en la propuesta de incorporación de la nueva clase (</a:t>
            </a:r>
            <a:r>
              <a:rPr lang="es-AR" sz="1400" dirty="0" smtClean="0">
                <a:solidFill>
                  <a:schemeClr val="dk1"/>
                </a:solidFill>
              </a:rPr>
              <a:t>12) en la Jornada anterior,</a:t>
            </a:r>
            <a:endParaRPr lang="es-AR" sz="1400" dirty="0" smtClean="0">
              <a:solidFill>
                <a:schemeClr val="dk1"/>
              </a:solidFill>
            </a:endParaRPr>
          </a:p>
          <a:p>
            <a:pPr marL="285750" indent="-285750" algn="just">
              <a:buFont typeface="Arial" panose="020B0604020202020204" pitchFamily="34" charset="0"/>
              <a:buChar char="•"/>
            </a:pPr>
            <a:r>
              <a:rPr lang="es-AR" sz="1400" dirty="0" smtClean="0">
                <a:solidFill>
                  <a:schemeClr val="dk1"/>
                </a:solidFill>
              </a:rPr>
              <a:t>Se desconsideran las sugerencias de incorporar nuevos </a:t>
            </a:r>
            <a:r>
              <a:rPr lang="es-AR" sz="1400" dirty="0">
                <a:solidFill>
                  <a:schemeClr val="dk1"/>
                </a:solidFill>
              </a:rPr>
              <a:t>OG “Explotaciones Agropecuarias Productivas” (EAP) y “segmento censal” </a:t>
            </a:r>
            <a:r>
              <a:rPr lang="es-AR" sz="1400" dirty="0" smtClean="0">
                <a:solidFill>
                  <a:schemeClr val="dk1"/>
                </a:solidFill>
              </a:rPr>
              <a:t>porque no se publican;  el primero por </a:t>
            </a:r>
            <a:r>
              <a:rPr lang="es-AR" sz="1400" dirty="0">
                <a:solidFill>
                  <a:schemeClr val="dk1"/>
                </a:solidFill>
              </a:rPr>
              <a:t>secreto </a:t>
            </a:r>
            <a:r>
              <a:rPr lang="es-AR" sz="1400" dirty="0" smtClean="0">
                <a:solidFill>
                  <a:schemeClr val="dk1"/>
                </a:solidFill>
              </a:rPr>
              <a:t>estadístico. </a:t>
            </a:r>
          </a:p>
          <a:p>
            <a:pPr marL="285750" indent="-285750" algn="just">
              <a:buFont typeface="Arial" panose="020B0604020202020204" pitchFamily="34" charset="0"/>
              <a:buChar char="•"/>
            </a:pPr>
            <a:r>
              <a:rPr lang="es-AR" sz="1400" dirty="0" smtClean="0">
                <a:solidFill>
                  <a:schemeClr val="dk1"/>
                </a:solidFill>
              </a:rPr>
              <a:t>Se definen </a:t>
            </a:r>
            <a:r>
              <a:rPr lang="es-AR" sz="1400" dirty="0">
                <a:solidFill>
                  <a:schemeClr val="dk1"/>
                </a:solidFill>
              </a:rPr>
              <a:t>los OG fracción </a:t>
            </a:r>
            <a:r>
              <a:rPr lang="es-AR" sz="1400" u="sng" dirty="0">
                <a:solidFill>
                  <a:schemeClr val="dk1"/>
                </a:solidFill>
              </a:rPr>
              <a:t>censal</a:t>
            </a:r>
            <a:r>
              <a:rPr lang="es-AR" sz="1400" dirty="0">
                <a:solidFill>
                  <a:schemeClr val="dk1"/>
                </a:solidFill>
              </a:rPr>
              <a:t> y radio </a:t>
            </a:r>
            <a:r>
              <a:rPr lang="es-AR" sz="1400" u="sng" dirty="0" smtClean="0">
                <a:solidFill>
                  <a:schemeClr val="dk1"/>
                </a:solidFill>
              </a:rPr>
              <a:t>censal </a:t>
            </a:r>
            <a:r>
              <a:rPr lang="es-AR" sz="1400" dirty="0" smtClean="0">
                <a:solidFill>
                  <a:schemeClr val="dk1"/>
                </a:solidFill>
              </a:rPr>
              <a:t>dentro de la subclase Unidades </a:t>
            </a:r>
            <a:r>
              <a:rPr lang="es-AR" sz="1400" dirty="0" err="1" smtClean="0">
                <a:solidFill>
                  <a:schemeClr val="dk1"/>
                </a:solidFill>
              </a:rPr>
              <a:t>Geoestadísticas</a:t>
            </a:r>
            <a:r>
              <a:rPr lang="es-AR" sz="1400" dirty="0" smtClean="0">
                <a:solidFill>
                  <a:schemeClr val="dk1"/>
                </a:solidFill>
              </a:rPr>
              <a:t>. </a:t>
            </a:r>
          </a:p>
          <a:p>
            <a:pPr marL="285750" indent="-285750" algn="just">
              <a:buFont typeface="Arial" panose="020B0604020202020204" pitchFamily="34" charset="0"/>
              <a:buChar char="•"/>
            </a:pPr>
            <a:r>
              <a:rPr lang="es-AR" sz="1400" dirty="0" smtClean="0">
                <a:solidFill>
                  <a:schemeClr val="dk1"/>
                </a:solidFill>
              </a:rPr>
              <a:t>Se sugiere incorporar el OG “Área urbana censal” con los atributos localidad censal y aglomerado y entidad censal.</a:t>
            </a:r>
            <a:endParaRPr lang="es-AR" sz="1400" dirty="0" smtClean="0"/>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7" name="Flecha derecha 6"/>
          <p:cNvSpPr/>
          <p:nvPr/>
        </p:nvSpPr>
        <p:spPr>
          <a:xfrm>
            <a:off x="2051720" y="0"/>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69263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042622860"/>
              </p:ext>
            </p:extLst>
          </p:nvPr>
        </p:nvGraphicFramePr>
        <p:xfrm>
          <a:off x="0" y="1413003"/>
          <a:ext cx="9153939" cy="2513965"/>
        </p:xfrm>
        <a:graphic>
          <a:graphicData uri="http://schemas.openxmlformats.org/drawingml/2006/table">
            <a:tbl>
              <a:tblPr firstRow="1" bandRow="1">
                <a:tableStyleId>{5C22544A-7EE6-4342-B048-85BDC9FD1C3A}</a:tableStyleId>
              </a:tblPr>
              <a:tblGrid>
                <a:gridCol w="1242391"/>
                <a:gridCol w="626166"/>
                <a:gridCol w="954156"/>
                <a:gridCol w="3765511"/>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INDEC</a:t>
                      </a:r>
                      <a:endParaRPr lang="es-ES" sz="1400" dirty="0"/>
                    </a:p>
                  </a:txBody>
                  <a:tcPr/>
                </a:tc>
                <a:tc>
                  <a:txBody>
                    <a:bodyPr/>
                    <a:lstStyle/>
                    <a:p>
                      <a:r>
                        <a:rPr lang="es-ES" sz="1400" dirty="0" smtClean="0"/>
                        <a:t>OG</a:t>
                      </a:r>
                    </a:p>
                    <a:p>
                      <a:endParaRPr lang="es-ES" sz="1400" dirty="0"/>
                    </a:p>
                  </a:txBody>
                  <a:tcPr/>
                </a:tc>
                <a:tc>
                  <a:txBody>
                    <a:bodyPr/>
                    <a:lstStyle/>
                    <a:p>
                      <a:r>
                        <a:rPr lang="es-ES" sz="1400" baseline="0" dirty="0" smtClean="0"/>
                        <a:t>Posible nuevo OG</a:t>
                      </a:r>
                      <a:endParaRPr lang="es-ES" sz="1400" i="0" baseline="30000" dirty="0"/>
                    </a:p>
                  </a:txBody>
                  <a:tcPr/>
                </a:tc>
                <a:tc>
                  <a:txBody>
                    <a:bodyPr/>
                    <a:lstStyle/>
                    <a:p>
                      <a:pPr algn="l" fontAlgn="ctr"/>
                      <a:r>
                        <a:rPr lang="es-AR" sz="1000" b="0" i="0" u="none" strike="noStrike" dirty="0">
                          <a:effectLst/>
                          <a:latin typeface="Arial" panose="020B0604020202020204" pitchFamily="34" charset="0"/>
                        </a:rPr>
                        <a:t>“</a:t>
                      </a:r>
                      <a:r>
                        <a:rPr lang="es-AR" sz="1400" b="1" kern="1200" baseline="0" dirty="0">
                          <a:solidFill>
                            <a:schemeClr val="dk1"/>
                          </a:solidFill>
                          <a:latin typeface="+mn-lt"/>
                          <a:ea typeface="+mn-ea"/>
                          <a:cs typeface="+mn-cs"/>
                        </a:rPr>
                        <a:t>Explotación Agropecuaria Productiva </a:t>
                      </a:r>
                      <a:r>
                        <a:rPr lang="es-AR" sz="1400" b="1" kern="1200" baseline="0" dirty="0" smtClean="0">
                          <a:solidFill>
                            <a:schemeClr val="dk1"/>
                          </a:solidFill>
                          <a:latin typeface="+mn-lt"/>
                          <a:ea typeface="+mn-ea"/>
                          <a:cs typeface="+mn-cs"/>
                        </a:rPr>
                        <a:t>“(</a:t>
                      </a:r>
                      <a:r>
                        <a:rPr lang="es-AR" sz="1400" b="1" kern="1200" baseline="0" dirty="0">
                          <a:solidFill>
                            <a:schemeClr val="dk1"/>
                          </a:solidFill>
                          <a:latin typeface="+mn-lt"/>
                          <a:ea typeface="+mn-ea"/>
                          <a:cs typeface="+mn-cs"/>
                        </a:rPr>
                        <a:t>EAP)</a:t>
                      </a:r>
                      <a:br>
                        <a:rPr lang="es-AR" sz="1400" b="1" kern="1200" baseline="0" dirty="0">
                          <a:solidFill>
                            <a:schemeClr val="dk1"/>
                          </a:solidFill>
                          <a:latin typeface="+mn-lt"/>
                          <a:ea typeface="+mn-ea"/>
                          <a:cs typeface="+mn-cs"/>
                        </a:rPr>
                      </a:br>
                      <a:r>
                        <a:rPr lang="es-AR" sz="1400" kern="1200" baseline="0" dirty="0">
                          <a:solidFill>
                            <a:schemeClr val="dk1"/>
                          </a:solidFill>
                          <a:latin typeface="+mn-lt"/>
                          <a:ea typeface="+mn-ea"/>
                          <a:cs typeface="+mn-cs"/>
                        </a:rPr>
                        <a:t>Es la unidad de organización de la producción que produce bienes agrícolas, pecuarios o forestales destinados al mercado. </a:t>
                      </a:r>
                      <a:br>
                        <a:rPr lang="es-AR" sz="1400" kern="1200" baseline="0" dirty="0">
                          <a:solidFill>
                            <a:schemeClr val="dk1"/>
                          </a:solidFill>
                          <a:latin typeface="+mn-lt"/>
                          <a:ea typeface="+mn-ea"/>
                          <a:cs typeface="+mn-cs"/>
                        </a:rPr>
                      </a:br>
                      <a:r>
                        <a:rPr lang="es-AR" sz="1400" kern="1200" baseline="0" dirty="0">
                          <a:solidFill>
                            <a:schemeClr val="dk1"/>
                          </a:solidFill>
                          <a:latin typeface="+mn-lt"/>
                          <a:ea typeface="+mn-ea"/>
                          <a:cs typeface="+mn-cs"/>
                        </a:rPr>
                        <a:t>Tiene una dirección ejercida por el productor agropecuario que asume la gestión y los riesgos de la actividad productiva, con una superficie no menor a 500 m</a:t>
                      </a:r>
                      <a:r>
                        <a:rPr lang="es-AR" sz="1400" kern="1200" baseline="30000" dirty="0">
                          <a:solidFill>
                            <a:schemeClr val="dk1"/>
                          </a:solidFill>
                          <a:latin typeface="+mn-lt"/>
                          <a:ea typeface="+mn-ea"/>
                          <a:cs typeface="+mn-cs"/>
                        </a:rPr>
                        <a:t>2</a:t>
                      </a:r>
                      <a:r>
                        <a:rPr lang="es-AR" sz="1400" kern="1200" baseline="0" dirty="0">
                          <a:solidFill>
                            <a:schemeClr val="dk1"/>
                          </a:solidFill>
                          <a:latin typeface="+mn-lt"/>
                          <a:ea typeface="+mn-ea"/>
                          <a:cs typeface="+mn-cs"/>
                        </a:rPr>
                        <a:t> y puede estar integrada por una o varias parcelas". </a:t>
                      </a:r>
                      <a:br>
                        <a:rPr lang="es-AR" sz="1400" kern="1200" baseline="0" dirty="0">
                          <a:solidFill>
                            <a:schemeClr val="dk1"/>
                          </a:solidFill>
                          <a:latin typeface="+mn-lt"/>
                          <a:ea typeface="+mn-ea"/>
                          <a:cs typeface="+mn-cs"/>
                        </a:rPr>
                      </a:br>
                      <a:endParaRPr lang="es-AR" sz="1400" kern="1200" baseline="0" dirty="0">
                        <a:solidFill>
                          <a:schemeClr val="dk1"/>
                        </a:solidFill>
                        <a:latin typeface="+mn-lt"/>
                        <a:ea typeface="+mn-ea"/>
                        <a:cs typeface="+mn-cs"/>
                      </a:endParaRPr>
                    </a:p>
                  </a:txBody>
                  <a:tcPr marL="9525" marR="9525" marT="9525" marB="0" anchor="ctr"/>
                </a:tc>
                <a:tc>
                  <a:txBody>
                    <a:bodyPr/>
                    <a:lstStyle/>
                    <a:p>
                      <a:pPr algn="l" fontAlgn="ctr"/>
                      <a:r>
                        <a:rPr lang="es-AR" sz="1400" kern="1200" baseline="0" dirty="0">
                          <a:solidFill>
                            <a:schemeClr val="dk1"/>
                          </a:solidFill>
                          <a:latin typeface="+mn-lt"/>
                          <a:ea typeface="+mn-ea"/>
                          <a:cs typeface="+mn-cs"/>
                        </a:rPr>
                        <a:t>Incorporar el OG Explotación </a:t>
                      </a:r>
                      <a:r>
                        <a:rPr lang="es-AR" sz="1400" kern="1200" baseline="0" dirty="0" smtClean="0">
                          <a:solidFill>
                            <a:schemeClr val="dk1"/>
                          </a:solidFill>
                          <a:latin typeface="+mn-lt"/>
                          <a:ea typeface="+mn-ea"/>
                          <a:cs typeface="+mn-cs"/>
                        </a:rPr>
                        <a:t>Agropecuaria Productiva (EAP).</a:t>
                      </a:r>
                    </a:p>
                    <a:p>
                      <a:pPr algn="l" fontAlgn="ctr"/>
                      <a:r>
                        <a:rPr lang="es-AR" sz="1400" kern="1200" baseline="0" dirty="0" smtClean="0">
                          <a:solidFill>
                            <a:schemeClr val="dk1"/>
                          </a:solidFill>
                          <a:latin typeface="+mn-lt"/>
                          <a:ea typeface="+mn-ea"/>
                          <a:cs typeface="+mn-cs"/>
                        </a:rPr>
                        <a:t>La </a:t>
                      </a:r>
                      <a:r>
                        <a:rPr lang="es-AR" sz="1400" kern="1200" baseline="0" dirty="0">
                          <a:solidFill>
                            <a:schemeClr val="dk1"/>
                          </a:solidFill>
                          <a:latin typeface="+mn-lt"/>
                          <a:ea typeface="+mn-ea"/>
                          <a:cs typeface="+mn-cs"/>
                        </a:rPr>
                        <a:t>geometría es de </a:t>
                      </a:r>
                      <a:r>
                        <a:rPr lang="es-AR" sz="1400" kern="1200" baseline="0" dirty="0" smtClean="0">
                          <a:solidFill>
                            <a:schemeClr val="dk1"/>
                          </a:solidFill>
                          <a:latin typeface="+mn-lt"/>
                          <a:ea typeface="+mn-ea"/>
                          <a:cs typeface="+mn-cs"/>
                        </a:rPr>
                        <a:t>punto. </a:t>
                      </a:r>
                    </a:p>
                    <a:p>
                      <a:pPr algn="l" fontAlgn="ctr"/>
                      <a:r>
                        <a:rPr lang="es-AR" sz="1400" kern="1200" baseline="0" dirty="0" smtClean="0">
                          <a:solidFill>
                            <a:schemeClr val="dk1"/>
                          </a:solidFill>
                          <a:latin typeface="+mn-lt"/>
                          <a:ea typeface="+mn-ea"/>
                          <a:cs typeface="+mn-cs"/>
                        </a:rPr>
                        <a:t>Definir pertenencia a clase y subclase.</a:t>
                      </a:r>
                      <a:r>
                        <a:rPr lang="es-AR" sz="1000" b="0" i="0" u="none" strike="noStrike" dirty="0">
                          <a:effectLst/>
                          <a:latin typeface="Arial" panose="020B0604020202020204" pitchFamily="34" charset="0"/>
                        </a:rPr>
                        <a:t/>
                      </a:r>
                      <a:br>
                        <a:rPr lang="es-AR" sz="1000" b="0" i="0" u="none" strike="noStrike" dirty="0">
                          <a:effectLst/>
                          <a:latin typeface="Arial" panose="020B0604020202020204" pitchFamily="34" charset="0"/>
                        </a:rPr>
                      </a:br>
                      <a:endParaRPr lang="es-AR" sz="1000" b="0" i="0" u="none" strike="noStrike" dirty="0" smtClean="0">
                        <a:effectLst/>
                        <a:latin typeface="Arial" panose="020B0604020202020204" pitchFamily="34" charset="0"/>
                      </a:endParaRPr>
                    </a:p>
                  </a:txBody>
                  <a:tcPr marL="9525" marR="9525" marT="9525" marB="0"/>
                </a:tc>
              </a:tr>
            </a:tbl>
          </a:graphicData>
        </a:graphic>
      </p:graphicFrame>
      <p:sp>
        <p:nvSpPr>
          <p:cNvPr id="4" name="CuadroTexto 3"/>
          <p:cNvSpPr txBox="1"/>
          <p:nvPr/>
        </p:nvSpPr>
        <p:spPr>
          <a:xfrm>
            <a:off x="611560" y="4281050"/>
            <a:ext cx="7589287" cy="523220"/>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smtClean="0">
                <a:effectLst>
                  <a:outerShdw blurRad="38100" dist="38100" dir="2700000" algn="tl">
                    <a:srgbClr val="000000">
                      <a:alpha val="43137"/>
                    </a:srgbClr>
                  </a:outerShdw>
                </a:effectLst>
              </a:rPr>
              <a:t>Se rechaza la incorporación del OG por no ser publicable, por secreto estadístico.</a:t>
            </a:r>
            <a:endParaRPr lang="es-AR" sz="1400" dirty="0">
              <a:effectLst>
                <a:outerShdw blurRad="38100" dist="38100" dir="2700000" algn="tl">
                  <a:srgbClr val="000000">
                    <a:alpha val="43137"/>
                  </a:srgbClr>
                </a:outerShdw>
              </a:effectLst>
            </a:endParaRPr>
          </a:p>
        </p:txBody>
      </p:sp>
      <p:sp>
        <p:nvSpPr>
          <p:cNvPr id="5" name="CuadroTexto 4"/>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6" name="Flecha derecha 5"/>
          <p:cNvSpPr/>
          <p:nvPr/>
        </p:nvSpPr>
        <p:spPr>
          <a:xfrm>
            <a:off x="2051720" y="0"/>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45945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478480933"/>
              </p:ext>
            </p:extLst>
          </p:nvPr>
        </p:nvGraphicFramePr>
        <p:xfrm>
          <a:off x="251519" y="1413003"/>
          <a:ext cx="8902420" cy="202120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General</a:t>
                      </a:r>
                      <a:r>
                        <a:rPr lang="es-AR" sz="1400" baseline="0" dirty="0" smtClean="0"/>
                        <a:t> de Catastro de </a:t>
                      </a:r>
                      <a:r>
                        <a:rPr lang="es-AR" sz="1400" dirty="0" smtClean="0"/>
                        <a:t>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"Barrio" </a:t>
                      </a:r>
                      <a:r>
                        <a:rPr lang="es-AR" sz="1400" kern="1200" baseline="0" dirty="0" smtClean="0">
                          <a:solidFill>
                            <a:schemeClr val="dk1"/>
                          </a:solidFill>
                          <a:latin typeface="+mn-lt"/>
                          <a:ea typeface="+mn-ea"/>
                          <a:cs typeface="+mn-cs"/>
                        </a:rPr>
                        <a:t>para indicar la localización de nuevos emprendimientos residenciales capturados desde los planos de mensura.</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 </a:t>
                      </a: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“Barrios” </a:t>
                      </a:r>
                      <a:r>
                        <a:rPr lang="es-AR" sz="1400" b="0" i="0" u="none" strike="noStrike" baseline="0" dirty="0" smtClean="0">
                          <a:effectLst/>
                          <a:latin typeface="+mn-lt"/>
                        </a:rPr>
                        <a:t>con código (110105)</a:t>
                      </a:r>
                      <a:r>
                        <a:rPr lang="es-AR" sz="1400" kern="1200" baseline="0" dirty="0" smtClean="0">
                          <a:solidFill>
                            <a:schemeClr val="dk1"/>
                          </a:solidFill>
                          <a:latin typeface="+mn-lt"/>
                          <a:ea typeface="+mn-ea"/>
                          <a:cs typeface="+mn-cs"/>
                        </a:rPr>
                        <a:t>,  perteneciendo a la clase (11) Catastro Subclase (1101) Parcelario.</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CuadroTexto 2"/>
          <p:cNvSpPr txBox="1"/>
          <p:nvPr/>
        </p:nvSpPr>
        <p:spPr>
          <a:xfrm>
            <a:off x="107504" y="4005064"/>
            <a:ext cx="9036495" cy="1600438"/>
          </a:xfrm>
          <a:prstGeom prst="rect">
            <a:avLst/>
          </a:prstGeom>
          <a:noFill/>
        </p:spPr>
        <p:txBody>
          <a:bodyPr wrap="square" rtlCol="0">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geoestadística</a:t>
            </a:r>
          </a:p>
          <a:p>
            <a:pPr algn="just"/>
            <a:r>
              <a:rPr lang="es-AR" sz="1400" dirty="0" smtClean="0"/>
              <a:t>Se </a:t>
            </a:r>
            <a:r>
              <a:rPr lang="es-AR" sz="1400" dirty="0"/>
              <a:t>sugiere incorporar el OG </a:t>
            </a:r>
            <a:r>
              <a:rPr lang="es-AR" sz="1400" dirty="0" smtClean="0"/>
              <a:t>“Barrio” </a:t>
            </a:r>
            <a:r>
              <a:rPr lang="es-AR" sz="1400" dirty="0"/>
              <a:t>dentro de la clase Demarcación; subclase Planeamiento Urbano. Construir su definición como OG de manera exhaustiva, tal que </a:t>
            </a:r>
            <a:r>
              <a:rPr lang="es-AR" sz="1400" dirty="0" smtClean="0"/>
              <a:t>después </a:t>
            </a:r>
            <a:r>
              <a:rPr lang="es-AR" sz="1400" dirty="0"/>
              <a:t>se pueda caracterizar puntualmente por cada organismo, mediante atributos. </a:t>
            </a:r>
            <a:r>
              <a:rPr lang="es-AR" sz="1400" dirty="0" smtClean="0"/>
              <a:t>El grupo presente se compromete a incorporar la definición / atributos / valores de dominio</a:t>
            </a:r>
          </a:p>
          <a:p>
            <a:pPr algn="just"/>
            <a:endParaRPr lang="es-AR" sz="1400" dirty="0"/>
          </a:p>
          <a:p>
            <a:pPr algn="just"/>
            <a:r>
              <a:rPr lang="es-AR" sz="1400" dirty="0" smtClean="0"/>
              <a:t>Igualmente nosotras encontramos que el catalogo de OG de la Dirección de Estadística de CABA tiene definido este OG, como “división geográfica de tercer orden”. Sugerimos que se pongan en contacto con Fernanda Zaccaria.</a:t>
            </a:r>
            <a:endParaRPr lang="es-AR" sz="1400" dirty="0" smtClean="0"/>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4420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731203920"/>
              </p:ext>
            </p:extLst>
          </p:nvPr>
        </p:nvGraphicFramePr>
        <p:xfrm>
          <a:off x="0" y="1916832"/>
          <a:ext cx="9153939" cy="2087245"/>
        </p:xfrm>
        <a:graphic>
          <a:graphicData uri="http://schemas.openxmlformats.org/drawingml/2006/table">
            <a:tbl>
              <a:tblPr firstRow="1" bandRow="1">
                <a:tableStyleId>{5C22544A-7EE6-4342-B048-85BDC9FD1C3A}</a:tableStyleId>
              </a:tblPr>
              <a:tblGrid>
                <a:gridCol w="1115616"/>
                <a:gridCol w="752941"/>
                <a:gridCol w="1263283"/>
                <a:gridCol w="3456384"/>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Instituto Provincial de la Vivienda, de la Provincia de Mendoza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algn="l" fontAlgn="ct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“Nuevo Barrio” </a:t>
                      </a:r>
                      <a:r>
                        <a:rPr lang="es-AR" sz="1400" kern="1200" baseline="0" dirty="0" smtClean="0">
                          <a:solidFill>
                            <a:schemeClr val="dk1"/>
                          </a:solidFill>
                          <a:latin typeface="+mn-lt"/>
                          <a:ea typeface="+mn-ea"/>
                          <a:cs typeface="+mn-cs"/>
                        </a:rPr>
                        <a:t>para hacer referencia a las localización de nuevos emprendimientos de asentamientos urbanos- soluciones habitacionales sociales. </a:t>
                      </a:r>
                    </a:p>
                    <a:p>
                      <a:pPr algn="l" fontAlgn="ct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OG “Nuevos Barrios” con código </a:t>
                      </a:r>
                      <a:r>
                        <a:rPr lang="es-AR" sz="1400" kern="1200" baseline="0" dirty="0" smtClean="0">
                          <a:solidFill>
                            <a:schemeClr val="dk1"/>
                          </a:solidFill>
                          <a:latin typeface="+mn-lt"/>
                          <a:ea typeface="+mn-ea"/>
                          <a:cs typeface="+mn-cs"/>
                        </a:rPr>
                        <a:t>(020108) en la clase Geografía Social (02) , Subclase Asentamientos (0201).</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punto/polígono.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p>
                      <a:pPr algn="l" fontAlgn="ctr"/>
                      <a:endParaRPr lang="es-AR" sz="1400" b="0" i="0" u="none" strike="noStrike" dirty="0">
                        <a:effectLst/>
                        <a:latin typeface="+mn-lt"/>
                      </a:endParaRPr>
                    </a:p>
                  </a:txBody>
                  <a:tcPr marL="9525" marR="9525" marT="9525" marB="0" anchor="ctr"/>
                </a:tc>
              </a:tr>
            </a:tbl>
          </a:graphicData>
        </a:graphic>
      </p:graphicFrame>
      <p:sp>
        <p:nvSpPr>
          <p:cNvPr id="6" name="CuadroTexto 5"/>
          <p:cNvSpPr txBox="1"/>
          <p:nvPr/>
        </p:nvSpPr>
        <p:spPr>
          <a:xfrm>
            <a:off x="395536" y="4293096"/>
            <a:ext cx="7589287" cy="738664"/>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a:t>Se sugiere postergar la discusión del OG "nuevo barrio" para después que se tenga definido el OG "Barrio", por la posibilidad de reconsiderarlo como atributo. </a:t>
            </a:r>
            <a:endParaRPr lang="es-AR" sz="1400" b="1" dirty="0" smtClean="0">
              <a:effectLst>
                <a:outerShdw blurRad="38100" dist="38100" dir="2700000" algn="tl">
                  <a:srgbClr val="000000">
                    <a:alpha val="43137"/>
                  </a:srgbClr>
                </a:outerShdw>
              </a:effectLst>
            </a:endParaRPr>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6927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669527192"/>
              </p:ext>
            </p:extLst>
          </p:nvPr>
        </p:nvGraphicFramePr>
        <p:xfrm>
          <a:off x="0" y="1916832"/>
          <a:ext cx="9153939" cy="1873885"/>
        </p:xfrm>
        <a:graphic>
          <a:graphicData uri="http://schemas.openxmlformats.org/drawingml/2006/table">
            <a:tbl>
              <a:tblPr firstRow="1" bandRow="1">
                <a:tableStyleId>{5C22544A-7EE6-4342-B048-85BDC9FD1C3A}</a:tableStyleId>
              </a:tblPr>
              <a:tblGrid>
                <a:gridCol w="1259632"/>
                <a:gridCol w="720080"/>
                <a:gridCol w="1152128"/>
                <a:gridCol w="3456384"/>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Secretaría de Ambiente de la Provincia de Mendoza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“Puestos” </a:t>
                      </a:r>
                      <a:r>
                        <a:rPr lang="es-AR" sz="1400" kern="1200" baseline="0" dirty="0" smtClean="0">
                          <a:solidFill>
                            <a:schemeClr val="dk1"/>
                          </a:solidFill>
                          <a:latin typeface="+mn-lt"/>
                          <a:ea typeface="+mn-ea"/>
                          <a:cs typeface="+mn-cs"/>
                        </a:rPr>
                        <a:t>para hacer referencia a la localización de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residencia permanente de personas con explotación de animales en zonas áridas</a:t>
                      </a:r>
                    </a:p>
                    <a:p>
                      <a:pPr algn="l" fontAlgn="ct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OG “Puestos” con código </a:t>
                      </a:r>
                      <a:r>
                        <a:rPr lang="es-AR" sz="1400" kern="1200" baseline="0" dirty="0" smtClean="0">
                          <a:solidFill>
                            <a:schemeClr val="dk1"/>
                          </a:solidFill>
                          <a:latin typeface="+mn-lt"/>
                          <a:ea typeface="+mn-ea"/>
                          <a:cs typeface="+mn-cs"/>
                        </a:rPr>
                        <a:t>(020109),  perteneciendo a la clase Geografía Social (02) , Subclase Asentamientos (0201).</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punto.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6" name="CuadroTexto 5"/>
          <p:cNvSpPr txBox="1"/>
          <p:nvPr/>
        </p:nvSpPr>
        <p:spPr>
          <a:xfrm>
            <a:off x="395536" y="4293096"/>
            <a:ext cx="7589287" cy="523220"/>
          </a:xfrm>
          <a:prstGeom prst="rect">
            <a:avLst/>
          </a:prstGeom>
          <a:noFill/>
        </p:spPr>
        <p:txBody>
          <a:bodyPr wrap="square" rtlCol="0">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endParaRPr lang="es-AR" sz="1400" b="1" dirty="0" smtClean="0">
              <a:effectLst>
                <a:outerShdw blurRad="38100" dist="38100" dir="2700000" algn="tl">
                  <a:srgbClr val="000000">
                    <a:alpha val="43137"/>
                  </a:srgbClr>
                </a:outerShdw>
              </a:effectLst>
            </a:endParaRPr>
          </a:p>
        </p:txBody>
      </p:sp>
      <p:sp>
        <p:nvSpPr>
          <p:cNvPr id="7" name="CuadroTexto 6"/>
          <p:cNvSpPr txBox="1"/>
          <p:nvPr/>
        </p:nvSpPr>
        <p:spPr>
          <a:xfrm>
            <a:off x="395536" y="4293096"/>
            <a:ext cx="8208912" cy="1169551"/>
          </a:xfrm>
          <a:prstGeom prst="rect">
            <a:avLst/>
          </a:prstGeom>
          <a:noFill/>
        </p:spPr>
        <p:txBody>
          <a:bodyPr wrap="square" rtlCol="0">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a:t>
            </a:r>
            <a:r>
              <a:rPr lang="es-AR" sz="1400" b="1" dirty="0" smtClean="0">
                <a:effectLst>
                  <a:outerShdw blurRad="38100" dist="38100" dir="2700000" algn="tl">
                    <a:srgbClr val="000000">
                      <a:alpha val="43137"/>
                    </a:srgbClr>
                  </a:outerShdw>
                </a:effectLst>
              </a:rPr>
              <a:t>geoestadística</a:t>
            </a:r>
          </a:p>
          <a:p>
            <a:r>
              <a:rPr lang="es-AR" sz="1400" dirty="0" smtClean="0"/>
              <a:t>Se </a:t>
            </a:r>
            <a:r>
              <a:rPr lang="es-AR" sz="1400" dirty="0"/>
              <a:t>sugiere aceptar su incorporación como </a:t>
            </a:r>
            <a:r>
              <a:rPr lang="es-AR" sz="1400" dirty="0" smtClean="0"/>
              <a:t>atributo nuevo </a:t>
            </a:r>
            <a:r>
              <a:rPr lang="es-AR" sz="1400" dirty="0" smtClean="0"/>
              <a:t>y/o </a:t>
            </a:r>
            <a:r>
              <a:rPr lang="es-AR" sz="1400" dirty="0" smtClean="0"/>
              <a:t>como un valor de dominio </a:t>
            </a:r>
            <a:r>
              <a:rPr lang="es-AR" sz="1400" dirty="0" smtClean="0"/>
              <a:t>(del atributo “tipo </a:t>
            </a:r>
            <a:r>
              <a:rPr lang="es-AR" sz="1400" dirty="0" smtClean="0"/>
              <a:t>de </a:t>
            </a:r>
            <a:r>
              <a:rPr lang="es-AR" sz="1400" dirty="0" smtClean="0"/>
              <a:t>asentamiento”) </a:t>
            </a:r>
            <a:r>
              <a:rPr lang="es-AR" sz="1400" dirty="0" smtClean="0"/>
              <a:t>dentro </a:t>
            </a:r>
            <a:r>
              <a:rPr lang="es-AR" sz="1400" dirty="0"/>
              <a:t>del OG </a:t>
            </a:r>
            <a:r>
              <a:rPr lang="es-AR" sz="1400" dirty="0" smtClean="0"/>
              <a:t> “Asentamiento Humano” de la clase </a:t>
            </a:r>
            <a:r>
              <a:rPr lang="es-AR" sz="1400" dirty="0"/>
              <a:t>Geografía Social; subclase </a:t>
            </a:r>
            <a:r>
              <a:rPr lang="es-AR" sz="1400" dirty="0" smtClean="0"/>
              <a:t>Asentamiento. </a:t>
            </a:r>
            <a:endParaRPr lang="es-AR" sz="1400" dirty="0" smtClean="0"/>
          </a:p>
          <a:p>
            <a:r>
              <a:rPr lang="es-AR" sz="1400" b="1" dirty="0" smtClean="0">
                <a:effectLst>
                  <a:outerShdw blurRad="38100" dist="38100" dir="2700000" algn="tl">
                    <a:srgbClr val="000000">
                      <a:alpha val="43137"/>
                    </a:srgbClr>
                  </a:outerShdw>
                </a:effectLst>
              </a:rPr>
              <a:t>Falta definir los valores de dominio para el caso que sea un nuevo atributo del OG “asentamiento humano”. Necesitamos definición hasta el 31/08/2018</a:t>
            </a:r>
            <a:endParaRPr lang="es-AR" sz="1400" b="1" dirty="0" smtClean="0">
              <a:effectLst>
                <a:outerShdw blurRad="38100" dist="38100" dir="2700000" algn="tl">
                  <a:srgbClr val="000000">
                    <a:alpha val="43137"/>
                  </a:srgbClr>
                </a:outerShdw>
              </a:effectLst>
            </a:endParaRPr>
          </a:p>
        </p:txBody>
      </p:sp>
      <p:sp>
        <p:nvSpPr>
          <p:cNvPr id="9" name="CuadroTexto 8"/>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10" name="Flecha derecha 9"/>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56047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493458949"/>
              </p:ext>
            </p:extLst>
          </p:nvPr>
        </p:nvGraphicFramePr>
        <p:xfrm>
          <a:off x="0" y="1413003"/>
          <a:ext cx="9153939" cy="1873885"/>
        </p:xfrm>
        <a:graphic>
          <a:graphicData uri="http://schemas.openxmlformats.org/drawingml/2006/table">
            <a:tbl>
              <a:tblPr firstRow="1" bandRow="1">
                <a:tableStyleId>{5C22544A-7EE6-4342-B048-85BDC9FD1C3A}</a:tableStyleId>
              </a:tblPr>
              <a:tblGrid>
                <a:gridCol w="1043608"/>
                <a:gridCol w="824949"/>
                <a:gridCol w="1263283"/>
                <a:gridCol w="3456384"/>
                <a:gridCol w="2565715"/>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Poder Judicial</a:t>
                      </a:r>
                      <a:r>
                        <a:rPr lang="es-ES" sz="1400" baseline="0" dirty="0" smtClean="0"/>
                        <a:t> de la </a:t>
                      </a:r>
                      <a:r>
                        <a:rPr lang="es-ES" sz="1400" dirty="0" smtClean="0"/>
                        <a:t>Provincia de Mendoza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“Juzgado de familia” </a:t>
                      </a:r>
                      <a:r>
                        <a:rPr lang="es-AR" sz="1400" kern="1200" baseline="0" dirty="0" smtClean="0">
                          <a:solidFill>
                            <a:schemeClr val="dk1"/>
                          </a:solidFill>
                          <a:latin typeface="+mn-lt"/>
                          <a:ea typeface="+mn-ea"/>
                          <a:cs typeface="+mn-cs"/>
                        </a:rPr>
                        <a:t>para hacer referencia al asiento de la autoridad de familia. </a:t>
                      </a: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OG “Juzgado de familia” con código (020512)</a:t>
                      </a:r>
                      <a:r>
                        <a:rPr lang="es-AR" sz="1400" kern="1200" baseline="0" dirty="0" smtClean="0">
                          <a:solidFill>
                            <a:schemeClr val="dk1"/>
                          </a:solidFill>
                          <a:latin typeface="+mn-lt"/>
                          <a:ea typeface="+mn-ea"/>
                          <a:cs typeface="+mn-cs"/>
                        </a:rPr>
                        <a:t>,  perteneciendo a la clase Geografía Social (02) , Subclase Política y Administración (0205).</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punto.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CuadroTexto 2"/>
          <p:cNvSpPr txBox="1"/>
          <p:nvPr/>
        </p:nvSpPr>
        <p:spPr>
          <a:xfrm>
            <a:off x="179511" y="3789040"/>
            <a:ext cx="8799225" cy="1384995"/>
          </a:xfrm>
          <a:prstGeom prst="rect">
            <a:avLst/>
          </a:prstGeom>
          <a:noFill/>
        </p:spPr>
        <p:txBody>
          <a:bodyPr wrap="square" rtlCol="0">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catastro y geoestadística</a:t>
            </a:r>
          </a:p>
          <a:p>
            <a:pPr algn="just"/>
            <a:r>
              <a:rPr lang="es-AR" sz="1400" dirty="0" smtClean="0"/>
              <a:t>Se </a:t>
            </a:r>
            <a:r>
              <a:rPr lang="es-AR" sz="1400" dirty="0"/>
              <a:t>sugiere </a:t>
            </a:r>
            <a:r>
              <a:rPr lang="es-AR" sz="1400" dirty="0" smtClean="0"/>
              <a:t>rever </a:t>
            </a:r>
            <a:r>
              <a:rPr lang="es-AR" sz="1400" dirty="0"/>
              <a:t>todas las subclases de la Clase Geografía Social; ya que todas comparten la misma geometría y atributos, por lo que se las podría agrupar en un único OG, con diferenciación mediante un campo de </a:t>
            </a:r>
            <a:r>
              <a:rPr lang="es-AR" sz="1400" dirty="0" smtClean="0"/>
              <a:t>atributo </a:t>
            </a:r>
            <a:r>
              <a:rPr lang="es-AR" sz="1400" dirty="0"/>
              <a:t>"tipo". </a:t>
            </a:r>
            <a:endParaRPr lang="es-AR" sz="1400" dirty="0" smtClean="0"/>
          </a:p>
          <a:p>
            <a:pPr algn="just"/>
            <a:endParaRPr lang="es-AR" sz="1400" dirty="0" smtClean="0">
              <a:effectLst>
                <a:outerShdw blurRad="38100" dist="38100" dir="2700000" algn="tl">
                  <a:srgbClr val="000000">
                    <a:alpha val="43137"/>
                  </a:srgbClr>
                </a:outerShdw>
              </a:effectLst>
            </a:endParaRPr>
          </a:p>
          <a:p>
            <a:pPr algn="just"/>
            <a:r>
              <a:rPr lang="es-AR" sz="1400" b="1" dirty="0" smtClean="0">
                <a:effectLst>
                  <a:outerShdw blurRad="38100" dist="38100" dir="2700000" algn="tl">
                    <a:srgbClr val="000000">
                      <a:alpha val="43137"/>
                    </a:srgbClr>
                  </a:outerShdw>
                </a:effectLst>
              </a:rPr>
              <a:t>Se sugiere cambiar </a:t>
            </a:r>
            <a:r>
              <a:rPr lang="es-AR" sz="1400" b="1" dirty="0" smtClean="0">
                <a:effectLst>
                  <a:outerShdw blurRad="38100" dist="38100" dir="2700000" algn="tl">
                    <a:srgbClr val="000000">
                      <a:alpha val="43137"/>
                    </a:srgbClr>
                  </a:outerShdw>
                </a:effectLst>
              </a:rPr>
              <a:t>el OG 020507 “Juzgado de Paz</a:t>
            </a:r>
            <a:r>
              <a:rPr lang="es-AR" sz="1400" b="1" dirty="0" smtClean="0">
                <a:effectLst>
                  <a:outerShdw blurRad="38100" dist="38100" dir="2700000" algn="tl">
                    <a:srgbClr val="000000">
                      <a:alpha val="43137"/>
                    </a:srgbClr>
                  </a:outerShdw>
                </a:effectLst>
              </a:rPr>
              <a:t>” del Catalogo de IDERA actual por el OG “Juzgado” </a:t>
            </a:r>
            <a:r>
              <a:rPr lang="es-AR" sz="1400" b="1" dirty="0" smtClean="0">
                <a:effectLst>
                  <a:outerShdw blurRad="38100" dist="38100" dir="2700000" algn="tl">
                    <a:srgbClr val="000000">
                      <a:alpha val="43137"/>
                    </a:srgbClr>
                  </a:outerShdw>
                </a:effectLst>
              </a:rPr>
              <a:t>y que los atributos sean: de Paz, de Familia, etc</a:t>
            </a:r>
            <a:r>
              <a:rPr lang="es-AR" sz="1400" b="1" dirty="0" smtClean="0">
                <a:effectLst>
                  <a:outerShdw blurRad="38100" dist="38100" dir="2700000" algn="tl">
                    <a:srgbClr val="000000">
                      <a:alpha val="43137"/>
                    </a:srgbClr>
                  </a:outerShdw>
                </a:effectLst>
              </a:rPr>
              <a:t>. </a:t>
            </a:r>
            <a:r>
              <a:rPr lang="es-AR" sz="1400" b="1" dirty="0" smtClean="0"/>
              <a:t>Para los atributos sugeridos deben sumar el dominio</a:t>
            </a:r>
            <a:r>
              <a:rPr lang="es-AR" sz="1400" b="1" dirty="0" smtClean="0">
                <a:effectLst>
                  <a:outerShdw blurRad="38100" dist="38100" dir="2700000" algn="tl">
                    <a:srgbClr val="000000">
                      <a:alpha val="43137"/>
                    </a:srgbClr>
                  </a:outerShdw>
                </a:effectLst>
              </a:rPr>
              <a:t>.</a:t>
            </a:r>
            <a:endParaRPr lang="es-AR" sz="1400" b="1" dirty="0" smtClean="0"/>
          </a:p>
        </p:txBody>
      </p:sp>
      <p:sp>
        <p:nvSpPr>
          <p:cNvPr id="4" name="CuadroTexto 3"/>
          <p:cNvSpPr txBox="1"/>
          <p:nvPr/>
        </p:nvSpPr>
        <p:spPr>
          <a:xfrm>
            <a:off x="3923928" y="-5253"/>
            <a:ext cx="5054809" cy="646331"/>
          </a:xfrm>
          <a:prstGeom prst="rect">
            <a:avLst/>
          </a:prstGeom>
          <a:noFill/>
          <a:ln w="38100">
            <a:solidFill>
              <a:srgbClr val="FFFF00"/>
            </a:solidFill>
          </a:ln>
        </p:spPr>
        <p:txBody>
          <a:bodyPr wrap="square" rtlCol="0">
            <a:spAutoFit/>
          </a:bodyPr>
          <a:lstStyle/>
          <a:p>
            <a:r>
              <a:rPr lang="es-AR" dirty="0" smtClean="0"/>
              <a:t>Discutido por miembros de diferentes Direcciones de Estadísticas Provinciales y Nacional y Catastros</a:t>
            </a:r>
            <a:endParaRPr lang="es-AR" dirty="0"/>
          </a:p>
        </p:txBody>
      </p:sp>
      <p:sp>
        <p:nvSpPr>
          <p:cNvPr id="5" name="Flecha derecha 4"/>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1143788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2266</TotalTime>
  <Words>2935</Words>
  <Application>Microsoft Office PowerPoint</Application>
  <PresentationFormat>Presentación en pantalla (4:3)</PresentationFormat>
  <Paragraphs>288</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Alba Posse</dc:creator>
  <cp:lastModifiedBy>Nora Lucioni</cp:lastModifiedBy>
  <cp:revision>140</cp:revision>
  <dcterms:created xsi:type="dcterms:W3CDTF">2018-04-16T15:30:06Z</dcterms:created>
  <dcterms:modified xsi:type="dcterms:W3CDTF">2018-07-12T18:17:28Z</dcterms:modified>
</cp:coreProperties>
</file>