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4" r:id="rId3"/>
    <p:sldId id="275" r:id="rId4"/>
    <p:sldId id="277" r:id="rId5"/>
    <p:sldId id="279" r:id="rId6"/>
    <p:sldId id="278" r:id="rId7"/>
    <p:sldId id="276" r:id="rId8"/>
    <p:sldId id="280" r:id="rId9"/>
    <p:sldId id="282" r:id="rId10"/>
    <p:sldId id="281" r:id="rId11"/>
    <p:sldId id="283" r:id="rId12"/>
    <p:sldId id="285" r:id="rId13"/>
    <p:sldId id="284" r:id="rId14"/>
    <p:sldId id="286" r:id="rId1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5" d="100"/>
          <a:sy n="85" d="100"/>
        </p:scale>
        <p:origin x="53" y="115"/>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39771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786358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72733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39107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S">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681603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399490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S">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48668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S">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823433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S">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05970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2009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S">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89491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41AF2-AE28-40DA-9C91-2E4E4D3AD639}" type="datetimeFigureOut">
              <a:rPr lang="es-ES" smtClean="0">
                <a:solidFill>
                  <a:prstClr val="black">
                    <a:tint val="75000"/>
                  </a:prstClr>
                </a:solidFill>
              </a:rPr>
              <a:pPr/>
              <a:t>12/07/2018</a:t>
            </a:fld>
            <a:endParaRPr lang="es-ES">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5B494-4B35-43F2-B699-EE6C5E5072C7}"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705550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2819857750"/>
              </p:ext>
            </p:extLst>
          </p:nvPr>
        </p:nvGraphicFramePr>
        <p:xfrm>
          <a:off x="1765580" y="1916833"/>
          <a:ext cx="8902420" cy="202120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Dirección de Nacional de Vialidad,</a:t>
                      </a:r>
                      <a:r>
                        <a:rPr lang="es-AR" sz="1400" baseline="0" dirty="0" smtClean="0"/>
                        <a:t> sede en </a:t>
                      </a:r>
                      <a:r>
                        <a:rPr lang="es-AR" sz="1400" dirty="0" smtClean="0"/>
                        <a:t>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“Alud” </a:t>
                      </a:r>
                      <a:r>
                        <a:rPr lang="es-AR" sz="1400" kern="1200" baseline="0" dirty="0" smtClean="0">
                          <a:solidFill>
                            <a:schemeClr val="dk1"/>
                          </a:solidFill>
                          <a:latin typeface="+mn-lt"/>
                          <a:ea typeface="+mn-ea"/>
                          <a:cs typeface="+mn-cs"/>
                        </a:rPr>
                        <a:t>para hacer referencia al   lugar de deslizamiento </a:t>
                      </a:r>
                      <a:r>
                        <a:rPr lang="es-AR" sz="1400" kern="1200" baseline="0" dirty="0" err="1" smtClean="0">
                          <a:solidFill>
                            <a:schemeClr val="dk1"/>
                          </a:solidFill>
                          <a:latin typeface="+mn-lt"/>
                          <a:ea typeface="+mn-ea"/>
                          <a:cs typeface="+mn-cs"/>
                        </a:rPr>
                        <a:t>aluvional</a:t>
                      </a:r>
                      <a:r>
                        <a:rPr lang="es-AR" sz="1400" kern="1200" baseline="0" dirty="0" smtClean="0">
                          <a:solidFill>
                            <a:schemeClr val="dk1"/>
                          </a:solidFill>
                          <a:latin typeface="+mn-lt"/>
                          <a:ea typeface="+mn-ea"/>
                          <a:cs typeface="+mn-cs"/>
                        </a:rPr>
                        <a:t> de agua y arrastre de rocas.</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“Alud” </a:t>
                      </a:r>
                      <a:r>
                        <a:rPr lang="es-AR" sz="1400" b="0" i="0" u="none" strike="noStrike" baseline="0" dirty="0" smtClean="0">
                          <a:effectLst/>
                          <a:latin typeface="+mn-lt"/>
                        </a:rPr>
                        <a:t>con código (100102)</a:t>
                      </a:r>
                      <a:r>
                        <a:rPr lang="es-AR" sz="1400" kern="1200" baseline="0" dirty="0" smtClean="0">
                          <a:solidFill>
                            <a:schemeClr val="dk1"/>
                          </a:solidFill>
                          <a:latin typeface="+mn-lt"/>
                          <a:ea typeface="+mn-ea"/>
                          <a:cs typeface="+mn-cs"/>
                        </a:rPr>
                        <a:t>,  perteneciendo a la clase (10) Clima y Meteorología, Subclase (1001) Fenómenos Meteorológicos.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punto.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6" name="Rectángulo 5"/>
          <p:cNvSpPr/>
          <p:nvPr/>
        </p:nvSpPr>
        <p:spPr>
          <a:xfrm>
            <a:off x="2351584" y="4149080"/>
            <a:ext cx="6696744" cy="1384995"/>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r>
              <a:rPr lang="es-AR" sz="1400" b="1" dirty="0" smtClean="0">
                <a:solidFill>
                  <a:srgbClr val="00B050"/>
                </a:solidFill>
                <a:effectLst>
                  <a:outerShdw blurRad="38100" dist="38100" dir="2700000" algn="tl">
                    <a:srgbClr val="000000">
                      <a:alpha val="43137"/>
                    </a:srgbClr>
                  </a:outerShdw>
                </a:effectLst>
              </a:rPr>
              <a:t>Debería ser contemplado en la clase referida a amenazas y riesgos, que se fundamentaría su creación a partir de la Ley Nacional 27.287 para la Gestión del Riesgo y la Protección Civil. Analizar</a:t>
            </a:r>
            <a:endParaRPr lang="es-AR" sz="1400" b="1" dirty="0">
              <a:solidFill>
                <a:srgbClr val="00B050"/>
              </a:solidFill>
              <a:effectLst>
                <a:outerShdw blurRad="38100" dist="38100" dir="2700000" algn="tl">
                  <a:srgbClr val="000000">
                    <a:alpha val="43137"/>
                  </a:srgbClr>
                </a:outerShdw>
              </a:effectLst>
            </a:endParaRPr>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7" name="Flecha derecha 6"/>
          <p:cNvSpPr/>
          <p:nvPr/>
        </p:nvSpPr>
        <p:spPr>
          <a:xfrm>
            <a:off x="2051720" y="47455"/>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070127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942554911"/>
              </p:ext>
            </p:extLst>
          </p:nvPr>
        </p:nvGraphicFramePr>
        <p:xfrm>
          <a:off x="1775519" y="1413004"/>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Departamento General</a:t>
                      </a:r>
                      <a:r>
                        <a:rPr lang="es-AR" sz="1400" baseline="0" dirty="0" smtClean="0"/>
                        <a:t> d</a:t>
                      </a:r>
                      <a:r>
                        <a:rPr lang="es-AR" sz="1400" dirty="0" smtClean="0"/>
                        <a:t>e Irrigación-Dirección de Hidráulica de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“Derecho de Riego” </a:t>
                      </a:r>
                      <a:r>
                        <a:rPr lang="es-AR" sz="1400" kern="1200" baseline="0" dirty="0" smtClean="0">
                          <a:solidFill>
                            <a:schemeClr val="dk1"/>
                          </a:solidFill>
                          <a:latin typeface="+mn-lt"/>
                          <a:ea typeface="+mn-ea"/>
                          <a:cs typeface="+mn-cs"/>
                        </a:rPr>
                        <a:t>para identificar el polígono con un derecho de uso de agua para riego, según el tipo y característica del mismo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“Derecho de Riego”</a:t>
                      </a:r>
                      <a:r>
                        <a:rPr lang="es-AR" sz="1400" b="0" i="0" u="none" strike="noStrike" baseline="0" dirty="0" smtClean="0">
                          <a:effectLst/>
                          <a:latin typeface="+mn-lt"/>
                        </a:rPr>
                        <a:t> con código (041115</a:t>
                      </a:r>
                      <a:r>
                        <a:rPr lang="es-AR" sz="1400" kern="1200" baseline="0" dirty="0" smtClean="0">
                          <a:solidFill>
                            <a:schemeClr val="dk1"/>
                          </a:solidFill>
                          <a:latin typeface="+mn-lt"/>
                          <a:ea typeface="+mn-ea"/>
                          <a:cs typeface="+mn-cs"/>
                        </a:rPr>
                        <a:t>),  perteneciendo a la clase (04) Hidrografía y Oceanografía, Subclase (0411) Aguas Continentales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2584665" y="4104257"/>
            <a:ext cx="6962745" cy="1169551"/>
          </a:xfrm>
          <a:prstGeom prst="rect">
            <a:avLst/>
          </a:prstGeom>
        </p:spPr>
        <p:txBody>
          <a:bodyPr wrap="square">
            <a:spAutoFit/>
          </a:bodyPr>
          <a:lstStyle/>
          <a:p>
            <a:pPr algn="just"/>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pPr algn="just"/>
            <a:r>
              <a:rPr lang="es-AR" sz="1400" b="1" dirty="0" smtClean="0">
                <a:solidFill>
                  <a:srgbClr val="00B050"/>
                </a:solidFill>
                <a:effectLst>
                  <a:outerShdw blurRad="38100" dist="38100" dir="2700000" algn="tl">
                    <a:srgbClr val="000000">
                      <a:alpha val="43137"/>
                    </a:srgbClr>
                  </a:outerShdw>
                </a:effectLst>
              </a:rPr>
              <a:t>Sería un atributo del OG Parcela?; o un valor de dominio del atributo Tipo de Parcela?</a:t>
            </a:r>
          </a:p>
          <a:p>
            <a:pPr algn="just"/>
            <a:r>
              <a:rPr lang="es-AR" sz="1400" b="1" dirty="0" smtClean="0">
                <a:solidFill>
                  <a:srgbClr val="00B050"/>
                </a:solidFill>
                <a:effectLst>
                  <a:outerShdw blurRad="38100" dist="38100" dir="2700000" algn="tl">
                    <a:srgbClr val="000000">
                      <a:alpha val="43137"/>
                    </a:srgbClr>
                  </a:outerShdw>
                </a:effectLst>
              </a:rPr>
              <a:t>La respuesta sería: con derecho a riego,  </a:t>
            </a:r>
            <a:r>
              <a:rPr lang="es-AR" sz="1400" b="1" dirty="0" smtClean="0">
                <a:solidFill>
                  <a:srgbClr val="00B050"/>
                </a:solidFill>
                <a:effectLst>
                  <a:outerShdw blurRad="38100" dist="38100" dir="2700000" algn="tl">
                    <a:srgbClr val="000000">
                      <a:alpha val="43137"/>
                    </a:srgbClr>
                  </a:outerShdw>
                </a:effectLst>
              </a:rPr>
              <a:t>o  </a:t>
            </a:r>
            <a:r>
              <a:rPr lang="es-AR" sz="1400" b="1" dirty="0" smtClean="0">
                <a:solidFill>
                  <a:srgbClr val="00B050"/>
                </a:solidFill>
                <a:effectLst>
                  <a:outerShdw blurRad="38100" dist="38100" dir="2700000" algn="tl">
                    <a:srgbClr val="000000">
                      <a:alpha val="43137"/>
                    </a:srgbClr>
                  </a:outerShdw>
                </a:effectLst>
              </a:rPr>
              <a:t>sin derecho a riego</a:t>
            </a:r>
            <a:endParaRPr lang="es-AR" sz="1400" b="1" dirty="0">
              <a:solidFill>
                <a:srgbClr val="00B050"/>
              </a:solidFill>
              <a:effectLst>
                <a:outerShdw blurRad="38100" dist="38100" dir="2700000" algn="tl">
                  <a:srgbClr val="000000">
                    <a:alpha val="43137"/>
                  </a:srgbClr>
                </a:outerShdw>
              </a:effectLst>
            </a:endParaRPr>
          </a:p>
          <a:p>
            <a:pPr algn="just"/>
            <a:endParaRPr lang="es-AR" sz="1400" dirty="0">
              <a:solidFill>
                <a:srgbClr val="00B050"/>
              </a:solidFill>
            </a:endParaRPr>
          </a:p>
          <a:p>
            <a:pPr algn="just"/>
            <a:endParaRPr lang="es-AR" sz="1400" b="1" dirty="0">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6" name="Rectángulo 5"/>
          <p:cNvSpPr/>
          <p:nvPr/>
        </p:nvSpPr>
        <p:spPr>
          <a:xfrm>
            <a:off x="2939615" y="5349409"/>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1127823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752997884"/>
              </p:ext>
            </p:extLst>
          </p:nvPr>
        </p:nvGraphicFramePr>
        <p:xfrm>
          <a:off x="1775519" y="1413004"/>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Departamento Gral. De Irrigación</a:t>
                      </a:r>
                      <a:r>
                        <a:rPr lang="es-AR" sz="1400" baseline="0" dirty="0" smtClean="0"/>
                        <a:t> </a:t>
                      </a:r>
                    </a:p>
                    <a:p>
                      <a:r>
                        <a:rPr lang="es-AR" sz="1400" dirty="0" smtClean="0"/>
                        <a:t>de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“Cuencas Irrigadas” </a:t>
                      </a:r>
                      <a:r>
                        <a:rPr lang="es-AR" sz="1400" kern="1200" baseline="0" dirty="0" smtClean="0">
                          <a:solidFill>
                            <a:schemeClr val="dk1"/>
                          </a:solidFill>
                          <a:latin typeface="+mn-lt"/>
                          <a:ea typeface="+mn-ea"/>
                          <a:cs typeface="+mn-cs"/>
                        </a:rPr>
                        <a:t>para identificar la red de riego, se desprende de los embalses y llega a las propiedades inmuebles con derecho de riego asignado.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“Cuencas Irrigadas”</a:t>
                      </a:r>
                      <a:r>
                        <a:rPr lang="es-AR" sz="1400" b="0" i="0" u="none" strike="noStrike" baseline="0" dirty="0" smtClean="0">
                          <a:effectLst/>
                          <a:latin typeface="+mn-lt"/>
                        </a:rPr>
                        <a:t> con código (041116)</a:t>
                      </a:r>
                      <a:r>
                        <a:rPr lang="es-AR" sz="1400" kern="1200" baseline="0" dirty="0" smtClean="0">
                          <a:solidFill>
                            <a:schemeClr val="dk1"/>
                          </a:solidFill>
                          <a:latin typeface="+mn-lt"/>
                          <a:ea typeface="+mn-ea"/>
                          <a:cs typeface="+mn-cs"/>
                        </a:rPr>
                        <a:t>,  perteneciendo a la clase (04) Hidrografía y Oceanografía, Subclase (0411) Aguas Continentales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la línea.</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2351584" y="4149080"/>
            <a:ext cx="6696744" cy="1815882"/>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físico-ambiental</a:t>
            </a:r>
          </a:p>
          <a:p>
            <a:endParaRPr lang="es-AR" sz="1400" b="1" dirty="0">
              <a:effectLst>
                <a:outerShdw blurRad="38100" dist="38100" dir="2700000" algn="tl">
                  <a:srgbClr val="000000">
                    <a:alpha val="43137"/>
                  </a:srgbClr>
                </a:outerShdw>
              </a:effectLst>
            </a:endParaRPr>
          </a:p>
          <a:p>
            <a:r>
              <a:rPr lang="es-AR" sz="1400" b="1" dirty="0">
                <a:solidFill>
                  <a:srgbClr val="00B050"/>
                </a:solidFill>
                <a:effectLst>
                  <a:outerShdw blurRad="38100" dist="38100" dir="2700000" algn="tl">
                    <a:srgbClr val="000000">
                      <a:alpha val="43137"/>
                    </a:srgbClr>
                  </a:outerShdw>
                </a:effectLst>
              </a:rPr>
              <a:t>Sugerencia: cambiar el nombre del objeto por Red de Riego, para denominar a todo el sistema de ríos, arroyos, canales artificiales y acequias que llevan el agua desde los embalses hasta las propiedades inmuebles con derecho a riego asignado.</a:t>
            </a:r>
          </a:p>
          <a:p>
            <a:r>
              <a:rPr lang="es-AR" sz="1400" b="1" dirty="0">
                <a:solidFill>
                  <a:srgbClr val="00B050"/>
                </a:solidFill>
                <a:effectLst>
                  <a:outerShdw blurRad="38100" dist="38100" dir="2700000" algn="tl">
                    <a:srgbClr val="000000">
                      <a:alpha val="43137"/>
                    </a:srgbClr>
                  </a:outerShdw>
                </a:effectLst>
              </a:rPr>
              <a:t>Observación: el OG “Canal” ya existe en el </a:t>
            </a:r>
            <a:r>
              <a:rPr lang="es-AR" sz="1400" b="1" dirty="0" smtClean="0">
                <a:solidFill>
                  <a:srgbClr val="00B050"/>
                </a:solidFill>
                <a:effectLst>
                  <a:outerShdw blurRad="38100" dist="38100" dir="2700000" algn="tl">
                    <a:srgbClr val="000000">
                      <a:alpha val="43137"/>
                    </a:srgbClr>
                  </a:outerShdw>
                </a:effectLst>
              </a:rPr>
              <a:t>catálogo.</a:t>
            </a:r>
            <a:endParaRPr lang="es-AR" sz="1400" b="1" dirty="0">
              <a:solidFill>
                <a:srgbClr val="00B050"/>
              </a:solidFill>
              <a:effectLst>
                <a:outerShdw blurRad="38100" dist="38100" dir="2700000" algn="tl">
                  <a:srgbClr val="000000">
                    <a:alpha val="43137"/>
                  </a:srgbClr>
                </a:outerShdw>
              </a:effectLst>
            </a:endParaRPr>
          </a:p>
          <a:p>
            <a:endParaRPr lang="es-AR" sz="1400" dirty="0">
              <a:solidFill>
                <a:srgbClr val="00B050"/>
              </a:solidFill>
            </a:endParaRPr>
          </a:p>
          <a:p>
            <a:endParaRPr lang="es-AR" sz="1400" b="1" dirty="0">
              <a:solidFill>
                <a:srgbClr val="00B050"/>
              </a:solidFill>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6" name="Rectángulo 5"/>
          <p:cNvSpPr/>
          <p:nvPr/>
        </p:nvSpPr>
        <p:spPr>
          <a:xfrm>
            <a:off x="2849968" y="5595630"/>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4166118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314242712"/>
              </p:ext>
            </p:extLst>
          </p:nvPr>
        </p:nvGraphicFramePr>
        <p:xfrm>
          <a:off x="1775519" y="1413004"/>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Dirección de Hidráulica</a:t>
                      </a:r>
                      <a:endParaRPr lang="es-AR" sz="1400" baseline="0" dirty="0" smtClean="0"/>
                    </a:p>
                    <a:p>
                      <a:r>
                        <a:rPr lang="es-AR" sz="1400" dirty="0" smtClean="0"/>
                        <a:t>de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“Cauces </a:t>
                      </a:r>
                      <a:r>
                        <a:rPr lang="es-AR" sz="1400" b="1" kern="1200" baseline="0" dirty="0" err="1" smtClean="0">
                          <a:solidFill>
                            <a:schemeClr val="dk1"/>
                          </a:solidFill>
                          <a:latin typeface="+mn-lt"/>
                          <a:ea typeface="+mn-ea"/>
                          <a:cs typeface="+mn-cs"/>
                        </a:rPr>
                        <a:t>aluvionales</a:t>
                      </a:r>
                      <a:r>
                        <a:rPr lang="es-AR" sz="1400" b="1" kern="1200" baseline="0" dirty="0" smtClean="0">
                          <a:solidFill>
                            <a:schemeClr val="dk1"/>
                          </a:solidFill>
                          <a:latin typeface="+mn-lt"/>
                          <a:ea typeface="+mn-ea"/>
                          <a:cs typeface="+mn-cs"/>
                        </a:rPr>
                        <a:t>” </a:t>
                      </a:r>
                      <a:r>
                        <a:rPr lang="es-AR" sz="1400" kern="1200" baseline="0" dirty="0" smtClean="0">
                          <a:solidFill>
                            <a:schemeClr val="dk1"/>
                          </a:solidFill>
                          <a:latin typeface="+mn-lt"/>
                          <a:ea typeface="+mn-ea"/>
                          <a:cs typeface="+mn-cs"/>
                        </a:rPr>
                        <a:t>para la localización de circulación intermitente o inactiva de caudal de agua de escorrentía cordillerana o </a:t>
                      </a:r>
                      <a:r>
                        <a:rPr lang="es-AR" sz="1400" kern="1200" baseline="0" dirty="0" err="1" smtClean="0">
                          <a:solidFill>
                            <a:schemeClr val="dk1"/>
                          </a:solidFill>
                          <a:latin typeface="+mn-lt"/>
                          <a:ea typeface="+mn-ea"/>
                          <a:cs typeface="+mn-cs"/>
                        </a:rPr>
                        <a:t>pedemontana</a:t>
                      </a:r>
                      <a:r>
                        <a:rPr lang="es-AR" sz="1400" kern="1200" baseline="0" dirty="0" smtClean="0">
                          <a:solidFill>
                            <a:schemeClr val="dk1"/>
                          </a:solidFill>
                          <a:latin typeface="+mn-lt"/>
                          <a:ea typeface="+mn-ea"/>
                          <a:cs typeface="+mn-cs"/>
                        </a:rPr>
                        <a:t>.</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“Cauces </a:t>
                      </a:r>
                      <a:r>
                        <a:rPr lang="es-AR" sz="1400" kern="1200" baseline="0" dirty="0" err="1" smtClean="0">
                          <a:solidFill>
                            <a:schemeClr val="dk1"/>
                          </a:solidFill>
                          <a:latin typeface="+mn-lt"/>
                          <a:ea typeface="+mn-ea"/>
                          <a:cs typeface="+mn-cs"/>
                        </a:rPr>
                        <a:t>aluvionales</a:t>
                      </a:r>
                      <a:r>
                        <a:rPr lang="es-AR" sz="1400" kern="1200" baseline="0" dirty="0" smtClean="0">
                          <a:solidFill>
                            <a:schemeClr val="dk1"/>
                          </a:solidFill>
                          <a:latin typeface="+mn-lt"/>
                          <a:ea typeface="+mn-ea"/>
                          <a:cs typeface="+mn-cs"/>
                        </a:rPr>
                        <a:t>” </a:t>
                      </a:r>
                      <a:r>
                        <a:rPr lang="es-AR" sz="1400" b="0" i="0" u="none" strike="noStrike" baseline="0" dirty="0" smtClean="0">
                          <a:effectLst/>
                          <a:latin typeface="+mn-lt"/>
                        </a:rPr>
                        <a:t>con código (041117)</a:t>
                      </a:r>
                      <a:r>
                        <a:rPr lang="es-AR" sz="1400" kern="1200" baseline="0" dirty="0" smtClean="0">
                          <a:solidFill>
                            <a:schemeClr val="dk1"/>
                          </a:solidFill>
                          <a:latin typeface="+mn-lt"/>
                          <a:ea typeface="+mn-ea"/>
                          <a:cs typeface="+mn-cs"/>
                        </a:rPr>
                        <a:t>,  perteneciendo a la clase (04) Hidrografía y Oceanografía, Subclase (0411) Aguas Continentales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la línea.</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2351584" y="4149080"/>
            <a:ext cx="6696744" cy="738664"/>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físico-ambiental</a:t>
            </a:r>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6" name="Rectángulo 5"/>
          <p:cNvSpPr/>
          <p:nvPr/>
        </p:nvSpPr>
        <p:spPr>
          <a:xfrm>
            <a:off x="2751357" y="5019923"/>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1801959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656499942"/>
              </p:ext>
            </p:extLst>
          </p:nvPr>
        </p:nvGraphicFramePr>
        <p:xfrm>
          <a:off x="1847528" y="1809354"/>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Dirección de Hidráulica</a:t>
                      </a:r>
                      <a:endParaRPr lang="es-AR" sz="1400" baseline="0" dirty="0" smtClean="0"/>
                    </a:p>
                    <a:p>
                      <a:r>
                        <a:rPr lang="es-AR" sz="1400" dirty="0" smtClean="0"/>
                        <a:t>de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“Cono </a:t>
                      </a:r>
                      <a:r>
                        <a:rPr lang="es-AR" sz="1400" b="1" kern="1200" baseline="0" dirty="0" err="1" smtClean="0">
                          <a:solidFill>
                            <a:schemeClr val="dk1"/>
                          </a:solidFill>
                          <a:latin typeface="+mn-lt"/>
                          <a:ea typeface="+mn-ea"/>
                          <a:cs typeface="+mn-cs"/>
                        </a:rPr>
                        <a:t>Aluvional</a:t>
                      </a:r>
                      <a:r>
                        <a:rPr lang="es-AR" sz="1400" b="1" kern="1200" baseline="0" dirty="0" smtClean="0">
                          <a:solidFill>
                            <a:schemeClr val="dk1"/>
                          </a:solidFill>
                          <a:latin typeface="+mn-lt"/>
                          <a:ea typeface="+mn-ea"/>
                          <a:cs typeface="+mn-cs"/>
                        </a:rPr>
                        <a:t>” </a:t>
                      </a:r>
                      <a:r>
                        <a:rPr lang="es-AR" sz="1400" kern="1200" baseline="0" dirty="0" smtClean="0">
                          <a:solidFill>
                            <a:schemeClr val="dk1"/>
                          </a:solidFill>
                          <a:latin typeface="+mn-lt"/>
                          <a:ea typeface="+mn-ea"/>
                          <a:cs typeface="+mn-cs"/>
                        </a:rPr>
                        <a:t>para la localización del área de resguardo de posibles crecidas </a:t>
                      </a:r>
                      <a:r>
                        <a:rPr lang="es-AR" sz="1400" kern="1200" baseline="0" dirty="0" err="1" smtClean="0">
                          <a:solidFill>
                            <a:schemeClr val="dk1"/>
                          </a:solidFill>
                          <a:latin typeface="+mn-lt"/>
                          <a:ea typeface="+mn-ea"/>
                          <a:cs typeface="+mn-cs"/>
                        </a:rPr>
                        <a:t>aluvionales</a:t>
                      </a:r>
                      <a:r>
                        <a:rPr lang="es-AR" sz="1400" kern="1200" baseline="0" dirty="0" smtClean="0">
                          <a:solidFill>
                            <a:schemeClr val="dk1"/>
                          </a:solidFill>
                          <a:latin typeface="+mn-lt"/>
                          <a:ea typeface="+mn-ea"/>
                          <a:cs typeface="+mn-cs"/>
                        </a:rPr>
                        <a:t>, a partir de la cresta de una montaña.</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 </a:t>
                      </a: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“Cono </a:t>
                      </a:r>
                      <a:r>
                        <a:rPr lang="es-AR" sz="1400" kern="1200" baseline="0" dirty="0" err="1" smtClean="0">
                          <a:solidFill>
                            <a:schemeClr val="dk1"/>
                          </a:solidFill>
                          <a:latin typeface="+mn-lt"/>
                          <a:ea typeface="+mn-ea"/>
                          <a:cs typeface="+mn-cs"/>
                        </a:rPr>
                        <a:t>Aluvional</a:t>
                      </a:r>
                      <a:r>
                        <a:rPr lang="es-AR" sz="1400" kern="1200" baseline="0" dirty="0" smtClean="0">
                          <a:solidFill>
                            <a:schemeClr val="dk1"/>
                          </a:solidFill>
                          <a:latin typeface="+mn-lt"/>
                          <a:ea typeface="+mn-ea"/>
                          <a:cs typeface="+mn-cs"/>
                        </a:rPr>
                        <a:t>” </a:t>
                      </a:r>
                      <a:r>
                        <a:rPr lang="es-AR" sz="1400" b="0" i="0" u="none" strike="noStrike" baseline="0" dirty="0" smtClean="0">
                          <a:effectLst/>
                          <a:latin typeface="+mn-lt"/>
                        </a:rPr>
                        <a:t>con código (041118)</a:t>
                      </a:r>
                      <a:r>
                        <a:rPr lang="es-AR" sz="1400" kern="1200" baseline="0" dirty="0" smtClean="0">
                          <a:solidFill>
                            <a:schemeClr val="dk1"/>
                          </a:solidFill>
                          <a:latin typeface="+mn-lt"/>
                          <a:ea typeface="+mn-ea"/>
                          <a:cs typeface="+mn-cs"/>
                        </a:rPr>
                        <a:t>,  perteneciendo a la clase (04) Hidrografía y Oceanografía, Subclase (0411) Aguas Continentales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2351584" y="4149080"/>
            <a:ext cx="6696744" cy="738664"/>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físico-ambiental</a:t>
            </a:r>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6" name="Rectángulo 5"/>
          <p:cNvSpPr/>
          <p:nvPr/>
        </p:nvSpPr>
        <p:spPr>
          <a:xfrm>
            <a:off x="2912721" y="4992905"/>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1155772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864423569"/>
              </p:ext>
            </p:extLst>
          </p:nvPr>
        </p:nvGraphicFramePr>
        <p:xfrm>
          <a:off x="1645624" y="1916833"/>
          <a:ext cx="8902420" cy="202120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Dirección General de Catastro</a:t>
                      </a:r>
                      <a:endParaRPr lang="es-AR" sz="1400" baseline="0" dirty="0" smtClean="0"/>
                    </a:p>
                    <a:p>
                      <a:r>
                        <a:rPr lang="es-AR" sz="1400" dirty="0" smtClean="0"/>
                        <a:t>de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“Piedemonte” </a:t>
                      </a:r>
                      <a:r>
                        <a:rPr lang="es-AR" sz="1400" kern="1200" baseline="0" dirty="0" smtClean="0">
                          <a:solidFill>
                            <a:schemeClr val="dk1"/>
                          </a:solidFill>
                          <a:latin typeface="+mn-lt"/>
                          <a:ea typeface="+mn-ea"/>
                          <a:cs typeface="+mn-cs"/>
                        </a:rPr>
                        <a:t>para hacer referencia a  la cadena orográfica ubicada entre la cordillera y el llano. </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“Piedemonte” </a:t>
                      </a:r>
                      <a:r>
                        <a:rPr lang="es-AR" sz="1400" b="0" i="0" u="none" strike="noStrike" baseline="0" dirty="0" smtClean="0">
                          <a:effectLst/>
                          <a:latin typeface="+mn-lt"/>
                        </a:rPr>
                        <a:t>con código (050220)</a:t>
                      </a:r>
                      <a:r>
                        <a:rPr lang="es-AR" sz="1400" kern="1200" baseline="0" dirty="0" smtClean="0">
                          <a:solidFill>
                            <a:schemeClr val="dk1"/>
                          </a:solidFill>
                          <a:latin typeface="+mn-lt"/>
                          <a:ea typeface="+mn-ea"/>
                          <a:cs typeface="+mn-cs"/>
                        </a:rPr>
                        <a:t>,  perteneciendo a la clase (05) Geografía Física, Subclase (0502) Geomorfología.</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la línea.</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4" name="Rectángulo 3"/>
          <p:cNvSpPr/>
          <p:nvPr/>
        </p:nvSpPr>
        <p:spPr>
          <a:xfrm>
            <a:off x="1568824" y="4149080"/>
            <a:ext cx="8979220" cy="1600438"/>
          </a:xfrm>
          <a:prstGeom prst="rect">
            <a:avLst/>
          </a:prstGeom>
        </p:spPr>
        <p:txBody>
          <a:bodyPr wrap="square">
            <a:spAutoFit/>
          </a:bodyPr>
          <a:lstStyle/>
          <a:p>
            <a:pPr algn="just"/>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pPr algn="just"/>
            <a:r>
              <a:rPr lang="es-AR" sz="1400" b="1" dirty="0" smtClean="0">
                <a:solidFill>
                  <a:srgbClr val="00B050"/>
                </a:solidFill>
                <a:effectLst>
                  <a:outerShdw blurRad="38100" dist="38100" dir="2700000" algn="tl">
                    <a:srgbClr val="000000">
                      <a:alpha val="43137"/>
                    </a:srgbClr>
                  </a:outerShdw>
                </a:effectLst>
              </a:rPr>
              <a:t>El término piedemonte ha sido encontrado en distintos trabajos  que hacen alusión a la geomorfología que limita el llano con el inicio de un cordón montañoso. Universidad Complutense de Madrid, informes técnicos del Ministerio de Minas y Energía de Colombia, etc. Motivo por el cual se fundamentaría la incorporación de este OG ya que no sólo es un término usado en la región de Cuyo, sino también en la Patagonia “piedemonte de la cordillera neuquina”, etc.</a:t>
            </a:r>
            <a:endParaRPr lang="es-AR" sz="1400" b="1" dirty="0">
              <a:solidFill>
                <a:srgbClr val="00B050"/>
              </a:solidFill>
              <a:effectLst>
                <a:outerShdw blurRad="38100" dist="38100" dir="2700000" algn="tl">
                  <a:srgbClr val="000000">
                    <a:alpha val="43137"/>
                  </a:srgbClr>
                </a:outerShdw>
              </a:effectLst>
            </a:endParaRPr>
          </a:p>
          <a:p>
            <a:pPr algn="just"/>
            <a:endParaRPr lang="es-AR" sz="1400" dirty="0">
              <a:solidFill>
                <a:schemeClr val="dk1"/>
              </a:solidFill>
            </a:endParaRPr>
          </a:p>
          <a:p>
            <a:pPr algn="just"/>
            <a:endParaRPr lang="es-AR" sz="1400" b="1" dirty="0">
              <a:effectLst>
                <a:outerShdw blurRad="38100" dist="38100" dir="2700000" algn="tl">
                  <a:srgbClr val="000000">
                    <a:alpha val="43137"/>
                  </a:srgbClr>
                </a:outerShdw>
              </a:effectLst>
            </a:endParaRPr>
          </a:p>
        </p:txBody>
      </p:sp>
      <p:sp>
        <p:nvSpPr>
          <p:cNvPr id="5" name="Flecha derecha 4"/>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2" name="Rectángulo 1"/>
          <p:cNvSpPr/>
          <p:nvPr/>
        </p:nvSpPr>
        <p:spPr>
          <a:xfrm>
            <a:off x="3005318" y="5564852"/>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4178850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344885497"/>
              </p:ext>
            </p:extLst>
          </p:nvPr>
        </p:nvGraphicFramePr>
        <p:xfrm>
          <a:off x="1775519" y="1413004"/>
          <a:ext cx="8902420" cy="2513965"/>
        </p:xfrm>
        <a:graphic>
          <a:graphicData uri="http://schemas.openxmlformats.org/drawingml/2006/table">
            <a:tbl>
              <a:tblPr firstRow="1" bandRow="1">
                <a:tableStyleId>{5C22544A-7EE6-4342-B048-85BDC9FD1C3A}</a:tableStyleId>
              </a:tblPr>
              <a:tblGrid>
                <a:gridCol w="1296145"/>
                <a:gridCol w="577915"/>
                <a:gridCol w="1006261"/>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Servicio Meteorológico Nacional,</a:t>
                      </a:r>
                      <a:r>
                        <a:rPr lang="es-AR" sz="1400" baseline="0" dirty="0" smtClean="0"/>
                        <a:t> sede en </a:t>
                      </a:r>
                      <a:r>
                        <a:rPr lang="es-AR" sz="1400" dirty="0" smtClean="0"/>
                        <a:t>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"Zona según frecuencia anual media de heladas“</a:t>
                      </a:r>
                      <a:r>
                        <a:rPr lang="es-AR" sz="1400" kern="1200" baseline="0" dirty="0" smtClean="0">
                          <a:solidFill>
                            <a:schemeClr val="dk1"/>
                          </a:solidFill>
                          <a:latin typeface="+mn-lt"/>
                          <a:ea typeface="+mn-ea"/>
                          <a:cs typeface="+mn-cs"/>
                        </a:rPr>
                        <a:t>  para hacer referencia al área definida en función de la ocurrencia de heladas.</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“Zona según frecuencia anual media de heladas ” </a:t>
                      </a:r>
                      <a:r>
                        <a:rPr lang="es-AR" sz="1400" b="0" i="0" u="none" strike="noStrike" baseline="0" dirty="0" smtClean="0">
                          <a:effectLst/>
                          <a:latin typeface="+mn-lt"/>
                        </a:rPr>
                        <a:t>con código (100305)</a:t>
                      </a:r>
                      <a:r>
                        <a:rPr lang="es-AR" sz="1400" kern="1200" baseline="0" dirty="0" smtClean="0">
                          <a:solidFill>
                            <a:schemeClr val="dk1"/>
                          </a:solidFill>
                          <a:latin typeface="+mn-lt"/>
                          <a:ea typeface="+mn-ea"/>
                          <a:cs typeface="+mn-cs"/>
                        </a:rPr>
                        <a:t>,  perteneciendo a la clase (10) Clima y Meteorología, Subclase (1003) Zonas y Regiones Climáticas. Fenómenos Meteorológicos.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188259" y="4149080"/>
            <a:ext cx="10489680" cy="1446550"/>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endParaRPr lang="es-AR" sz="1400" b="1" dirty="0" smtClean="0">
              <a:effectLst>
                <a:outerShdw blurRad="38100" dist="38100" dir="2700000" algn="tl">
                  <a:srgbClr val="000000">
                    <a:alpha val="43137"/>
                  </a:srgbClr>
                </a:outerShdw>
              </a:effectLst>
            </a:endParaRPr>
          </a:p>
          <a:p>
            <a:r>
              <a:rPr lang="es-AR" sz="1600" b="1" dirty="0" smtClean="0"/>
              <a:t>Se incorpora </a:t>
            </a:r>
            <a:r>
              <a:rPr lang="es-AR" sz="1600" b="1" dirty="0" smtClean="0"/>
              <a:t>el OG en la subclase “Zonas y Regiones Climáticas” ya que en esa subclase figura el OG “Zona según frecuencia anual media de nevadas” con código100303.</a:t>
            </a:r>
            <a:endParaRPr lang="es-AR" sz="1600" b="1" dirty="0"/>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5" name="Flecha derecha 4"/>
          <p:cNvSpPr/>
          <p:nvPr/>
        </p:nvSpPr>
        <p:spPr>
          <a:xfrm>
            <a:off x="2060685" y="356349"/>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Tree>
    <p:extLst>
      <p:ext uri="{BB962C8B-B14F-4D97-AF65-F5344CB8AC3E}">
        <p14:creationId xmlns:p14="http://schemas.microsoft.com/office/powerpoint/2010/main" val="1983542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1703981894"/>
              </p:ext>
            </p:extLst>
          </p:nvPr>
        </p:nvGraphicFramePr>
        <p:xfrm>
          <a:off x="1775519" y="1413004"/>
          <a:ext cx="8902420" cy="266128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Servicio Meteorológico Nacional, sede en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"Zona según frecuencia anual media de granizadas” </a:t>
                      </a:r>
                      <a:r>
                        <a:rPr lang="es-AR" sz="1400" kern="1200" baseline="0" dirty="0" smtClean="0">
                          <a:solidFill>
                            <a:schemeClr val="dk1"/>
                          </a:solidFill>
                          <a:latin typeface="+mn-lt"/>
                          <a:ea typeface="+mn-ea"/>
                          <a:cs typeface="+mn-cs"/>
                        </a:rPr>
                        <a:t>para hacer referencia al área definida en función de las precipitaciones de granizo.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"Zona según frecuencia anual media de granizadas”  </a:t>
                      </a:r>
                      <a:r>
                        <a:rPr lang="es-AR" sz="1400" b="0" i="0" u="none" strike="noStrike" baseline="0" dirty="0" smtClean="0">
                          <a:effectLst/>
                          <a:latin typeface="+mn-lt"/>
                        </a:rPr>
                        <a:t>con código (100306)</a:t>
                      </a:r>
                      <a:r>
                        <a:rPr lang="es-AR" sz="1400" kern="1200" baseline="0" dirty="0" smtClean="0">
                          <a:solidFill>
                            <a:schemeClr val="dk1"/>
                          </a:solidFill>
                          <a:latin typeface="+mn-lt"/>
                          <a:ea typeface="+mn-ea"/>
                          <a:cs typeface="+mn-cs"/>
                        </a:rPr>
                        <a:t>,  perteneciendo a la clase (10) Clima y Meteorología, Subclase (1003) Zonas y Regiones Climáticas. Fenómenos Meteorológicos.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4" name="Rectángulo 3"/>
          <p:cNvSpPr/>
          <p:nvPr/>
        </p:nvSpPr>
        <p:spPr>
          <a:xfrm>
            <a:off x="729026" y="4660068"/>
            <a:ext cx="9941859" cy="1231106"/>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r>
              <a:rPr lang="es-AR" sz="1600" b="1" dirty="0" smtClean="0"/>
              <a:t>Se incorpora el </a:t>
            </a:r>
            <a:r>
              <a:rPr lang="es-AR" sz="1600" b="1" dirty="0" smtClean="0"/>
              <a:t>OG en la subclase “Zonas y Regiones Climáticas” ya que en esa subclase figura el OG “Zona según frecuencia anual media de nevadas” con código100303.</a:t>
            </a:r>
            <a:endParaRPr lang="es-AR" sz="1600" b="1" dirty="0"/>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5" name="Flecha derecha 4"/>
          <p:cNvSpPr/>
          <p:nvPr/>
        </p:nvSpPr>
        <p:spPr>
          <a:xfrm>
            <a:off x="2060685" y="356349"/>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Tree>
    <p:extLst>
      <p:ext uri="{BB962C8B-B14F-4D97-AF65-F5344CB8AC3E}">
        <p14:creationId xmlns:p14="http://schemas.microsoft.com/office/powerpoint/2010/main" val="2242537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2351584" y="4149080"/>
            <a:ext cx="6696744" cy="800219"/>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endParaRPr lang="es-AR" b="1" dirty="0" smtClean="0"/>
          </a:p>
          <a:p>
            <a:endParaRPr lang="es-AR" sz="1400" b="1" dirty="0">
              <a:effectLst>
                <a:outerShdw blurRad="38100" dist="38100" dir="2700000" algn="tl">
                  <a:srgbClr val="000000">
                    <a:alpha val="43137"/>
                  </a:srgbClr>
                </a:outerShdw>
              </a:effectLst>
            </a:endParaRPr>
          </a:p>
        </p:txBody>
      </p:sp>
      <p:graphicFrame>
        <p:nvGraphicFramePr>
          <p:cNvPr id="3" name="Tabla 2"/>
          <p:cNvGraphicFramePr>
            <a:graphicFrameLocks noGrp="1"/>
          </p:cNvGraphicFramePr>
          <p:nvPr>
            <p:extLst>
              <p:ext uri="{D42A27DB-BD31-4B8C-83A1-F6EECF244321}">
                <p14:modId xmlns:p14="http://schemas.microsoft.com/office/powerpoint/2010/main" val="3998501555"/>
              </p:ext>
            </p:extLst>
          </p:nvPr>
        </p:nvGraphicFramePr>
        <p:xfrm>
          <a:off x="1775519" y="1413004"/>
          <a:ext cx="8902420" cy="266128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Servicio Meteorológico Nacional, sede en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a:t>
                      </a:r>
                      <a:r>
                        <a:rPr lang="es-AR" sz="1400" b="1" kern="1200" baseline="0" dirty="0" smtClean="0">
                          <a:solidFill>
                            <a:schemeClr val="dk1"/>
                          </a:solidFill>
                          <a:latin typeface="+mn-lt"/>
                          <a:ea typeface="+mn-ea"/>
                          <a:cs typeface="+mn-cs"/>
                        </a:rPr>
                        <a:t>OG  "Zona de cobertura de lucha antigranizo" </a:t>
                      </a:r>
                      <a:r>
                        <a:rPr lang="es-AR" sz="1400" kern="1200" baseline="0" dirty="0" smtClean="0">
                          <a:solidFill>
                            <a:schemeClr val="dk1"/>
                          </a:solidFill>
                          <a:latin typeface="+mn-lt"/>
                          <a:ea typeface="+mn-ea"/>
                          <a:cs typeface="+mn-cs"/>
                        </a:rPr>
                        <a:t>para indicar el área definida en función de las líneas de vuelo de los aviones sembradores de ioduro de Plata.</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"Zona de cobertura de lucha antigranizo” </a:t>
                      </a:r>
                      <a:r>
                        <a:rPr lang="es-AR" sz="1400" b="0" i="0" u="none" strike="noStrike" baseline="0" dirty="0" smtClean="0">
                          <a:effectLst/>
                          <a:latin typeface="+mn-lt"/>
                        </a:rPr>
                        <a:t>con código (100307)</a:t>
                      </a:r>
                      <a:r>
                        <a:rPr lang="es-AR" sz="1400" kern="1200" baseline="0" dirty="0" smtClean="0">
                          <a:solidFill>
                            <a:schemeClr val="dk1"/>
                          </a:solidFill>
                          <a:latin typeface="+mn-lt"/>
                          <a:ea typeface="+mn-ea"/>
                          <a:cs typeface="+mn-cs"/>
                        </a:rPr>
                        <a:t>,  perteneciendo a la clase (10) Clima y Meteorología, Subclase (1003) Zonas y Regiones Climáticas. Fenómenos Meteorológicos. </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el polígono.</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4" name="Flecha derecha 3"/>
          <p:cNvSpPr/>
          <p:nvPr/>
        </p:nvSpPr>
        <p:spPr>
          <a:xfrm>
            <a:off x="2096544" y="356349"/>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6" name="Rectángulo 5"/>
          <p:cNvSpPr/>
          <p:nvPr/>
        </p:nvSpPr>
        <p:spPr>
          <a:xfrm>
            <a:off x="582705" y="4912967"/>
            <a:ext cx="10775577" cy="800219"/>
          </a:xfrm>
          <a:prstGeom prst="rect">
            <a:avLst/>
          </a:prstGeom>
        </p:spPr>
        <p:txBody>
          <a:bodyPr wrap="square">
            <a:spAutoFit/>
          </a:bodyPr>
          <a:lstStyle/>
          <a:p>
            <a:r>
              <a:rPr lang="es-AR" b="1" dirty="0"/>
              <a:t>Se incorpora en la clase referida a “Amenazas y riesgos</a:t>
            </a:r>
            <a:r>
              <a:rPr lang="es-AR" b="1" dirty="0" smtClean="0"/>
              <a:t>”. Esperamos la propuesta antes del 31/08/2018</a:t>
            </a:r>
            <a:endParaRPr lang="es-AR" sz="1400" dirty="0">
              <a:solidFill>
                <a:schemeClr val="dk1"/>
              </a:solidFill>
            </a:endParaRPr>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9656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751534497"/>
              </p:ext>
            </p:extLst>
          </p:nvPr>
        </p:nvGraphicFramePr>
        <p:xfrm>
          <a:off x="1600224" y="1195859"/>
          <a:ext cx="9124124" cy="3295446"/>
        </p:xfrm>
        <a:graphic>
          <a:graphicData uri="http://schemas.openxmlformats.org/drawingml/2006/table">
            <a:tbl>
              <a:tblPr firstRow="1" bandRow="1"/>
              <a:tblGrid>
                <a:gridCol w="1227680"/>
                <a:gridCol w="607232"/>
                <a:gridCol w="1296144"/>
                <a:gridCol w="3168352"/>
                <a:gridCol w="2824716"/>
              </a:tblGrid>
              <a:tr h="286883">
                <a:tc>
                  <a:txBody>
                    <a:bodyPr/>
                    <a:lstStyle>
                      <a:lvl1pPr marL="0" algn="l" defTabSz="914400" rtl="0" eaLnBrk="1" latinLnBrk="0" hangingPunct="1">
                        <a:defRPr sz="1800" b="1" kern="1200">
                          <a:solidFill>
                            <a:schemeClr val="lt1"/>
                          </a:solidFill>
                          <a:latin typeface="Arial"/>
                          <a:ea typeface="DejaVu Sans"/>
                          <a:cs typeface="DejaVu Sans"/>
                        </a:defRPr>
                      </a:lvl1pPr>
                      <a:lvl2pPr marL="457200" algn="l" defTabSz="914400" rtl="0" eaLnBrk="1" latinLnBrk="0" hangingPunct="1">
                        <a:defRPr sz="1800" b="1" kern="1200">
                          <a:solidFill>
                            <a:schemeClr val="lt1"/>
                          </a:solidFill>
                          <a:latin typeface="Arial"/>
                          <a:ea typeface="DejaVu Sans"/>
                          <a:cs typeface="DejaVu Sans"/>
                        </a:defRPr>
                      </a:lvl2pPr>
                      <a:lvl3pPr marL="914400" algn="l" defTabSz="914400" rtl="0" eaLnBrk="1" latinLnBrk="0" hangingPunct="1">
                        <a:defRPr sz="1800" b="1" kern="1200">
                          <a:solidFill>
                            <a:schemeClr val="lt1"/>
                          </a:solidFill>
                          <a:latin typeface="Arial"/>
                          <a:ea typeface="DejaVu Sans"/>
                          <a:cs typeface="DejaVu Sans"/>
                        </a:defRPr>
                      </a:lvl3pPr>
                      <a:lvl4pPr marL="1371600" algn="l" defTabSz="914400" rtl="0" eaLnBrk="1" latinLnBrk="0" hangingPunct="1">
                        <a:defRPr sz="1800" b="1" kern="1200">
                          <a:solidFill>
                            <a:schemeClr val="lt1"/>
                          </a:solidFill>
                          <a:latin typeface="Arial"/>
                          <a:ea typeface="DejaVu Sans"/>
                          <a:cs typeface="DejaVu Sans"/>
                        </a:defRPr>
                      </a:lvl4pPr>
                      <a:lvl5pPr marL="1828800" algn="l" defTabSz="914400" rtl="0" eaLnBrk="1" latinLnBrk="0" hangingPunct="1">
                        <a:defRPr sz="1800" b="1" kern="1200">
                          <a:solidFill>
                            <a:schemeClr val="lt1"/>
                          </a:solidFill>
                          <a:latin typeface="Arial"/>
                          <a:ea typeface="DejaVu Sans"/>
                          <a:cs typeface="DejaVu Sans"/>
                        </a:defRPr>
                      </a:lvl5pPr>
                      <a:lvl6pPr marL="2286000" algn="l" defTabSz="914400" rtl="0" eaLnBrk="1" latinLnBrk="0" hangingPunct="1">
                        <a:defRPr sz="1800" b="1" kern="1200">
                          <a:solidFill>
                            <a:schemeClr val="lt1"/>
                          </a:solidFill>
                          <a:latin typeface="Arial"/>
                          <a:ea typeface="DejaVu Sans"/>
                          <a:cs typeface="DejaVu Sans"/>
                        </a:defRPr>
                      </a:lvl6pPr>
                      <a:lvl7pPr marL="2743200" algn="l" defTabSz="914400" rtl="0" eaLnBrk="1" latinLnBrk="0" hangingPunct="1">
                        <a:defRPr sz="1800" b="1" kern="1200">
                          <a:solidFill>
                            <a:schemeClr val="lt1"/>
                          </a:solidFill>
                          <a:latin typeface="Arial"/>
                          <a:ea typeface="DejaVu Sans"/>
                          <a:cs typeface="DejaVu Sans"/>
                        </a:defRPr>
                      </a:lvl7pPr>
                      <a:lvl8pPr marL="3200400" algn="l" defTabSz="914400" rtl="0" eaLnBrk="1" latinLnBrk="0" hangingPunct="1">
                        <a:defRPr sz="1800" b="1" kern="1200">
                          <a:solidFill>
                            <a:schemeClr val="lt1"/>
                          </a:solidFill>
                          <a:latin typeface="Arial"/>
                          <a:ea typeface="DejaVu Sans"/>
                          <a:cs typeface="DejaVu Sans"/>
                        </a:defRPr>
                      </a:lvl8pPr>
                      <a:lvl9pPr marL="3657600" algn="l" defTabSz="914400" rtl="0" eaLnBrk="1" latinLnBrk="0" hangingPunct="1">
                        <a:defRPr sz="1800" b="1" kern="1200">
                          <a:solidFill>
                            <a:schemeClr val="lt1"/>
                          </a:solidFill>
                          <a:latin typeface="Arial"/>
                          <a:ea typeface="DejaVu Sans"/>
                          <a:cs typeface="DejaVu Sans"/>
                        </a:defRPr>
                      </a:lvl9pPr>
                    </a:lstStyle>
                    <a:p>
                      <a:r>
                        <a:rPr lang="es-ES" sz="1400" dirty="0" smtClean="0">
                          <a:latin typeface="+mj-lt"/>
                        </a:rPr>
                        <a:t>Quién</a:t>
                      </a:r>
                      <a:endParaRPr lang="es-ES" sz="1400" dirty="0">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Arial"/>
                          <a:ea typeface="DejaVu Sans"/>
                          <a:cs typeface="DejaVu Sans"/>
                        </a:defRPr>
                      </a:lvl1pPr>
                      <a:lvl2pPr marL="457200" algn="l" defTabSz="914400" rtl="0" eaLnBrk="1" latinLnBrk="0" hangingPunct="1">
                        <a:defRPr sz="1800" b="1" kern="1200">
                          <a:solidFill>
                            <a:schemeClr val="lt1"/>
                          </a:solidFill>
                          <a:latin typeface="Arial"/>
                          <a:ea typeface="DejaVu Sans"/>
                          <a:cs typeface="DejaVu Sans"/>
                        </a:defRPr>
                      </a:lvl2pPr>
                      <a:lvl3pPr marL="914400" algn="l" defTabSz="914400" rtl="0" eaLnBrk="1" latinLnBrk="0" hangingPunct="1">
                        <a:defRPr sz="1800" b="1" kern="1200">
                          <a:solidFill>
                            <a:schemeClr val="lt1"/>
                          </a:solidFill>
                          <a:latin typeface="Arial"/>
                          <a:ea typeface="DejaVu Sans"/>
                          <a:cs typeface="DejaVu Sans"/>
                        </a:defRPr>
                      </a:lvl3pPr>
                      <a:lvl4pPr marL="1371600" algn="l" defTabSz="914400" rtl="0" eaLnBrk="1" latinLnBrk="0" hangingPunct="1">
                        <a:defRPr sz="1800" b="1" kern="1200">
                          <a:solidFill>
                            <a:schemeClr val="lt1"/>
                          </a:solidFill>
                          <a:latin typeface="Arial"/>
                          <a:ea typeface="DejaVu Sans"/>
                          <a:cs typeface="DejaVu Sans"/>
                        </a:defRPr>
                      </a:lvl4pPr>
                      <a:lvl5pPr marL="1828800" algn="l" defTabSz="914400" rtl="0" eaLnBrk="1" latinLnBrk="0" hangingPunct="1">
                        <a:defRPr sz="1800" b="1" kern="1200">
                          <a:solidFill>
                            <a:schemeClr val="lt1"/>
                          </a:solidFill>
                          <a:latin typeface="Arial"/>
                          <a:ea typeface="DejaVu Sans"/>
                          <a:cs typeface="DejaVu Sans"/>
                        </a:defRPr>
                      </a:lvl5pPr>
                      <a:lvl6pPr marL="2286000" algn="l" defTabSz="914400" rtl="0" eaLnBrk="1" latinLnBrk="0" hangingPunct="1">
                        <a:defRPr sz="1800" b="1" kern="1200">
                          <a:solidFill>
                            <a:schemeClr val="lt1"/>
                          </a:solidFill>
                          <a:latin typeface="Arial"/>
                          <a:ea typeface="DejaVu Sans"/>
                          <a:cs typeface="DejaVu Sans"/>
                        </a:defRPr>
                      </a:lvl6pPr>
                      <a:lvl7pPr marL="2743200" algn="l" defTabSz="914400" rtl="0" eaLnBrk="1" latinLnBrk="0" hangingPunct="1">
                        <a:defRPr sz="1800" b="1" kern="1200">
                          <a:solidFill>
                            <a:schemeClr val="lt1"/>
                          </a:solidFill>
                          <a:latin typeface="Arial"/>
                          <a:ea typeface="DejaVu Sans"/>
                          <a:cs typeface="DejaVu Sans"/>
                        </a:defRPr>
                      </a:lvl7pPr>
                      <a:lvl8pPr marL="3200400" algn="l" defTabSz="914400" rtl="0" eaLnBrk="1" latinLnBrk="0" hangingPunct="1">
                        <a:defRPr sz="1800" b="1" kern="1200">
                          <a:solidFill>
                            <a:schemeClr val="lt1"/>
                          </a:solidFill>
                          <a:latin typeface="Arial"/>
                          <a:ea typeface="DejaVu Sans"/>
                          <a:cs typeface="DejaVu Sans"/>
                        </a:defRPr>
                      </a:lvl8pPr>
                      <a:lvl9pPr marL="3657600" algn="l" defTabSz="914400" rtl="0" eaLnBrk="1" latinLnBrk="0" hangingPunct="1">
                        <a:defRPr sz="1800" b="1" kern="1200">
                          <a:solidFill>
                            <a:schemeClr val="lt1"/>
                          </a:solidFill>
                          <a:latin typeface="Arial"/>
                          <a:ea typeface="DejaVu Sans"/>
                          <a:cs typeface="DejaVu Sans"/>
                        </a:defRPr>
                      </a:lvl9pPr>
                    </a:lstStyle>
                    <a:p>
                      <a:r>
                        <a:rPr lang="es-ES" sz="1400" dirty="0" smtClean="0">
                          <a:latin typeface="+mj-lt"/>
                        </a:rPr>
                        <a:t>Nivel</a:t>
                      </a:r>
                      <a:endParaRPr lang="es-ES" sz="1400" dirty="0">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Arial"/>
                          <a:ea typeface="DejaVu Sans"/>
                          <a:cs typeface="DejaVu Sans"/>
                        </a:defRPr>
                      </a:lvl1pPr>
                      <a:lvl2pPr marL="457200" algn="l" defTabSz="914400" rtl="0" eaLnBrk="1" latinLnBrk="0" hangingPunct="1">
                        <a:defRPr sz="1800" b="1" kern="1200">
                          <a:solidFill>
                            <a:schemeClr val="lt1"/>
                          </a:solidFill>
                          <a:latin typeface="Arial"/>
                          <a:ea typeface="DejaVu Sans"/>
                          <a:cs typeface="DejaVu Sans"/>
                        </a:defRPr>
                      </a:lvl2pPr>
                      <a:lvl3pPr marL="914400" algn="l" defTabSz="914400" rtl="0" eaLnBrk="1" latinLnBrk="0" hangingPunct="1">
                        <a:defRPr sz="1800" b="1" kern="1200">
                          <a:solidFill>
                            <a:schemeClr val="lt1"/>
                          </a:solidFill>
                          <a:latin typeface="Arial"/>
                          <a:ea typeface="DejaVu Sans"/>
                          <a:cs typeface="DejaVu Sans"/>
                        </a:defRPr>
                      </a:lvl3pPr>
                      <a:lvl4pPr marL="1371600" algn="l" defTabSz="914400" rtl="0" eaLnBrk="1" latinLnBrk="0" hangingPunct="1">
                        <a:defRPr sz="1800" b="1" kern="1200">
                          <a:solidFill>
                            <a:schemeClr val="lt1"/>
                          </a:solidFill>
                          <a:latin typeface="Arial"/>
                          <a:ea typeface="DejaVu Sans"/>
                          <a:cs typeface="DejaVu Sans"/>
                        </a:defRPr>
                      </a:lvl4pPr>
                      <a:lvl5pPr marL="1828800" algn="l" defTabSz="914400" rtl="0" eaLnBrk="1" latinLnBrk="0" hangingPunct="1">
                        <a:defRPr sz="1800" b="1" kern="1200">
                          <a:solidFill>
                            <a:schemeClr val="lt1"/>
                          </a:solidFill>
                          <a:latin typeface="Arial"/>
                          <a:ea typeface="DejaVu Sans"/>
                          <a:cs typeface="DejaVu Sans"/>
                        </a:defRPr>
                      </a:lvl5pPr>
                      <a:lvl6pPr marL="2286000" algn="l" defTabSz="914400" rtl="0" eaLnBrk="1" latinLnBrk="0" hangingPunct="1">
                        <a:defRPr sz="1800" b="1" kern="1200">
                          <a:solidFill>
                            <a:schemeClr val="lt1"/>
                          </a:solidFill>
                          <a:latin typeface="Arial"/>
                          <a:ea typeface="DejaVu Sans"/>
                          <a:cs typeface="DejaVu Sans"/>
                        </a:defRPr>
                      </a:lvl6pPr>
                      <a:lvl7pPr marL="2743200" algn="l" defTabSz="914400" rtl="0" eaLnBrk="1" latinLnBrk="0" hangingPunct="1">
                        <a:defRPr sz="1800" b="1" kern="1200">
                          <a:solidFill>
                            <a:schemeClr val="lt1"/>
                          </a:solidFill>
                          <a:latin typeface="Arial"/>
                          <a:ea typeface="DejaVu Sans"/>
                          <a:cs typeface="DejaVu Sans"/>
                        </a:defRPr>
                      </a:lvl7pPr>
                      <a:lvl8pPr marL="3200400" algn="l" defTabSz="914400" rtl="0" eaLnBrk="1" latinLnBrk="0" hangingPunct="1">
                        <a:defRPr sz="1800" b="1" kern="1200">
                          <a:solidFill>
                            <a:schemeClr val="lt1"/>
                          </a:solidFill>
                          <a:latin typeface="Arial"/>
                          <a:ea typeface="DejaVu Sans"/>
                          <a:cs typeface="DejaVu Sans"/>
                        </a:defRPr>
                      </a:lvl8pPr>
                      <a:lvl9pPr marL="3657600" algn="l" defTabSz="914400" rtl="0" eaLnBrk="1" latinLnBrk="0" hangingPunct="1">
                        <a:defRPr sz="1800" b="1" kern="1200">
                          <a:solidFill>
                            <a:schemeClr val="lt1"/>
                          </a:solidFill>
                          <a:latin typeface="Arial"/>
                          <a:ea typeface="DejaVu Sans"/>
                          <a:cs typeface="DejaVu Sans"/>
                        </a:defRPr>
                      </a:lvl9pPr>
                    </a:lstStyle>
                    <a:p>
                      <a:r>
                        <a:rPr lang="es-ES" sz="1400" dirty="0" smtClean="0">
                          <a:latin typeface="+mj-lt"/>
                        </a:rPr>
                        <a:t>Aporte</a:t>
                      </a:r>
                      <a:endParaRPr lang="es-ES" sz="1400" dirty="0">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Arial"/>
                          <a:ea typeface="DejaVu Sans"/>
                          <a:cs typeface="DejaVu Sans"/>
                        </a:defRPr>
                      </a:lvl1pPr>
                      <a:lvl2pPr marL="457200" algn="l" defTabSz="914400" rtl="0" eaLnBrk="1" latinLnBrk="0" hangingPunct="1">
                        <a:defRPr sz="1800" b="1" kern="1200">
                          <a:solidFill>
                            <a:schemeClr val="lt1"/>
                          </a:solidFill>
                          <a:latin typeface="Arial"/>
                          <a:ea typeface="DejaVu Sans"/>
                          <a:cs typeface="DejaVu Sans"/>
                        </a:defRPr>
                      </a:lvl2pPr>
                      <a:lvl3pPr marL="914400" algn="l" defTabSz="914400" rtl="0" eaLnBrk="1" latinLnBrk="0" hangingPunct="1">
                        <a:defRPr sz="1800" b="1" kern="1200">
                          <a:solidFill>
                            <a:schemeClr val="lt1"/>
                          </a:solidFill>
                          <a:latin typeface="Arial"/>
                          <a:ea typeface="DejaVu Sans"/>
                          <a:cs typeface="DejaVu Sans"/>
                        </a:defRPr>
                      </a:lvl3pPr>
                      <a:lvl4pPr marL="1371600" algn="l" defTabSz="914400" rtl="0" eaLnBrk="1" latinLnBrk="0" hangingPunct="1">
                        <a:defRPr sz="1800" b="1" kern="1200">
                          <a:solidFill>
                            <a:schemeClr val="lt1"/>
                          </a:solidFill>
                          <a:latin typeface="Arial"/>
                          <a:ea typeface="DejaVu Sans"/>
                          <a:cs typeface="DejaVu Sans"/>
                        </a:defRPr>
                      </a:lvl4pPr>
                      <a:lvl5pPr marL="1828800" algn="l" defTabSz="914400" rtl="0" eaLnBrk="1" latinLnBrk="0" hangingPunct="1">
                        <a:defRPr sz="1800" b="1" kern="1200">
                          <a:solidFill>
                            <a:schemeClr val="lt1"/>
                          </a:solidFill>
                          <a:latin typeface="Arial"/>
                          <a:ea typeface="DejaVu Sans"/>
                          <a:cs typeface="DejaVu Sans"/>
                        </a:defRPr>
                      </a:lvl5pPr>
                      <a:lvl6pPr marL="2286000" algn="l" defTabSz="914400" rtl="0" eaLnBrk="1" latinLnBrk="0" hangingPunct="1">
                        <a:defRPr sz="1800" b="1" kern="1200">
                          <a:solidFill>
                            <a:schemeClr val="lt1"/>
                          </a:solidFill>
                          <a:latin typeface="Arial"/>
                          <a:ea typeface="DejaVu Sans"/>
                          <a:cs typeface="DejaVu Sans"/>
                        </a:defRPr>
                      </a:lvl6pPr>
                      <a:lvl7pPr marL="2743200" algn="l" defTabSz="914400" rtl="0" eaLnBrk="1" latinLnBrk="0" hangingPunct="1">
                        <a:defRPr sz="1800" b="1" kern="1200">
                          <a:solidFill>
                            <a:schemeClr val="lt1"/>
                          </a:solidFill>
                          <a:latin typeface="Arial"/>
                          <a:ea typeface="DejaVu Sans"/>
                          <a:cs typeface="DejaVu Sans"/>
                        </a:defRPr>
                      </a:lvl7pPr>
                      <a:lvl8pPr marL="3200400" algn="l" defTabSz="914400" rtl="0" eaLnBrk="1" latinLnBrk="0" hangingPunct="1">
                        <a:defRPr sz="1800" b="1" kern="1200">
                          <a:solidFill>
                            <a:schemeClr val="lt1"/>
                          </a:solidFill>
                          <a:latin typeface="Arial"/>
                          <a:ea typeface="DejaVu Sans"/>
                          <a:cs typeface="DejaVu Sans"/>
                        </a:defRPr>
                      </a:lvl8pPr>
                      <a:lvl9pPr marL="3657600" algn="l" defTabSz="914400" rtl="0" eaLnBrk="1" latinLnBrk="0" hangingPunct="1">
                        <a:defRPr sz="1800" b="1" kern="1200">
                          <a:solidFill>
                            <a:schemeClr val="lt1"/>
                          </a:solidFill>
                          <a:latin typeface="Arial"/>
                          <a:ea typeface="DejaVu Sans"/>
                          <a:cs typeface="DejaVu Sans"/>
                        </a:defRPr>
                      </a:lvl9pPr>
                    </a:lstStyle>
                    <a:p>
                      <a:r>
                        <a:rPr lang="es-ES" sz="1400" dirty="0" smtClean="0">
                          <a:latin typeface="+mj-lt"/>
                        </a:rPr>
                        <a:t>Observación</a:t>
                      </a:r>
                      <a:endParaRPr lang="es-ES" sz="1400" dirty="0">
                        <a:latin typeface="+mj-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Arial"/>
                          <a:ea typeface="DejaVu Sans"/>
                          <a:cs typeface="DejaVu Sans"/>
                        </a:defRPr>
                      </a:lvl1pPr>
                      <a:lvl2pPr marL="457200" algn="l" defTabSz="914400" rtl="0" eaLnBrk="1" latinLnBrk="0" hangingPunct="1">
                        <a:defRPr sz="1800" b="1" kern="1200">
                          <a:solidFill>
                            <a:schemeClr val="lt1"/>
                          </a:solidFill>
                          <a:latin typeface="Arial"/>
                          <a:ea typeface="DejaVu Sans"/>
                          <a:cs typeface="DejaVu Sans"/>
                        </a:defRPr>
                      </a:lvl2pPr>
                      <a:lvl3pPr marL="914400" algn="l" defTabSz="914400" rtl="0" eaLnBrk="1" latinLnBrk="0" hangingPunct="1">
                        <a:defRPr sz="1800" b="1" kern="1200">
                          <a:solidFill>
                            <a:schemeClr val="lt1"/>
                          </a:solidFill>
                          <a:latin typeface="Arial"/>
                          <a:ea typeface="DejaVu Sans"/>
                          <a:cs typeface="DejaVu Sans"/>
                        </a:defRPr>
                      </a:lvl3pPr>
                      <a:lvl4pPr marL="1371600" algn="l" defTabSz="914400" rtl="0" eaLnBrk="1" latinLnBrk="0" hangingPunct="1">
                        <a:defRPr sz="1800" b="1" kern="1200">
                          <a:solidFill>
                            <a:schemeClr val="lt1"/>
                          </a:solidFill>
                          <a:latin typeface="Arial"/>
                          <a:ea typeface="DejaVu Sans"/>
                          <a:cs typeface="DejaVu Sans"/>
                        </a:defRPr>
                      </a:lvl4pPr>
                      <a:lvl5pPr marL="1828800" algn="l" defTabSz="914400" rtl="0" eaLnBrk="1" latinLnBrk="0" hangingPunct="1">
                        <a:defRPr sz="1800" b="1" kern="1200">
                          <a:solidFill>
                            <a:schemeClr val="lt1"/>
                          </a:solidFill>
                          <a:latin typeface="Arial"/>
                          <a:ea typeface="DejaVu Sans"/>
                          <a:cs typeface="DejaVu Sans"/>
                        </a:defRPr>
                      </a:lvl5pPr>
                      <a:lvl6pPr marL="2286000" algn="l" defTabSz="914400" rtl="0" eaLnBrk="1" latinLnBrk="0" hangingPunct="1">
                        <a:defRPr sz="1800" b="1" kern="1200">
                          <a:solidFill>
                            <a:schemeClr val="lt1"/>
                          </a:solidFill>
                          <a:latin typeface="Arial"/>
                          <a:ea typeface="DejaVu Sans"/>
                          <a:cs typeface="DejaVu Sans"/>
                        </a:defRPr>
                      </a:lvl6pPr>
                      <a:lvl7pPr marL="2743200" algn="l" defTabSz="914400" rtl="0" eaLnBrk="1" latinLnBrk="0" hangingPunct="1">
                        <a:defRPr sz="1800" b="1" kern="1200">
                          <a:solidFill>
                            <a:schemeClr val="lt1"/>
                          </a:solidFill>
                          <a:latin typeface="Arial"/>
                          <a:ea typeface="DejaVu Sans"/>
                          <a:cs typeface="DejaVu Sans"/>
                        </a:defRPr>
                      </a:lvl7pPr>
                      <a:lvl8pPr marL="3200400" algn="l" defTabSz="914400" rtl="0" eaLnBrk="1" latinLnBrk="0" hangingPunct="1">
                        <a:defRPr sz="1800" b="1" kern="1200">
                          <a:solidFill>
                            <a:schemeClr val="lt1"/>
                          </a:solidFill>
                          <a:latin typeface="Arial"/>
                          <a:ea typeface="DejaVu Sans"/>
                          <a:cs typeface="DejaVu Sans"/>
                        </a:defRPr>
                      </a:lvl8pPr>
                      <a:lvl9pPr marL="3657600" algn="l" defTabSz="914400" rtl="0" eaLnBrk="1" latinLnBrk="0" hangingPunct="1">
                        <a:defRPr sz="1800" b="1" kern="1200">
                          <a:solidFill>
                            <a:schemeClr val="lt1"/>
                          </a:solidFill>
                          <a:latin typeface="Arial"/>
                          <a:ea typeface="DejaVu Sans"/>
                          <a:cs typeface="DejaVu Sans"/>
                        </a:defRPr>
                      </a:lvl9pPr>
                    </a:lstStyle>
                    <a:p>
                      <a:r>
                        <a:rPr lang="es-ES" sz="1400" dirty="0" smtClean="0">
                          <a:latin typeface="+mj-lt"/>
                        </a:rPr>
                        <a:t>Conclusión</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2990646">
                <a:tc>
                  <a:txBody>
                    <a:bodyPr/>
                    <a:lstStyle>
                      <a:lvl1pPr marL="0" algn="l" defTabSz="914400" rtl="0" eaLnBrk="1" latinLnBrk="0" hangingPunct="1">
                        <a:defRPr sz="1800" kern="1200">
                          <a:solidFill>
                            <a:schemeClr val="dk1"/>
                          </a:solidFill>
                          <a:latin typeface="Arial"/>
                          <a:ea typeface="DejaVu Sans"/>
                          <a:cs typeface="DejaVu Sans"/>
                        </a:defRPr>
                      </a:lvl1pPr>
                      <a:lvl2pPr marL="457200" algn="l" defTabSz="914400" rtl="0" eaLnBrk="1" latinLnBrk="0" hangingPunct="1">
                        <a:defRPr sz="1800" kern="1200">
                          <a:solidFill>
                            <a:schemeClr val="dk1"/>
                          </a:solidFill>
                          <a:latin typeface="Arial"/>
                          <a:ea typeface="DejaVu Sans"/>
                          <a:cs typeface="DejaVu Sans"/>
                        </a:defRPr>
                      </a:lvl2pPr>
                      <a:lvl3pPr marL="914400" algn="l" defTabSz="914400" rtl="0" eaLnBrk="1" latinLnBrk="0" hangingPunct="1">
                        <a:defRPr sz="1800" kern="1200">
                          <a:solidFill>
                            <a:schemeClr val="dk1"/>
                          </a:solidFill>
                          <a:latin typeface="Arial"/>
                          <a:ea typeface="DejaVu Sans"/>
                          <a:cs typeface="DejaVu Sans"/>
                        </a:defRPr>
                      </a:lvl3pPr>
                      <a:lvl4pPr marL="1371600" algn="l" defTabSz="914400" rtl="0" eaLnBrk="1" latinLnBrk="0" hangingPunct="1">
                        <a:defRPr sz="1800" kern="1200">
                          <a:solidFill>
                            <a:schemeClr val="dk1"/>
                          </a:solidFill>
                          <a:latin typeface="Arial"/>
                          <a:ea typeface="DejaVu Sans"/>
                          <a:cs typeface="DejaVu Sans"/>
                        </a:defRPr>
                      </a:lvl4pPr>
                      <a:lvl5pPr marL="1828800" algn="l" defTabSz="914400" rtl="0" eaLnBrk="1" latinLnBrk="0" hangingPunct="1">
                        <a:defRPr sz="1800" kern="1200">
                          <a:solidFill>
                            <a:schemeClr val="dk1"/>
                          </a:solidFill>
                          <a:latin typeface="Arial"/>
                          <a:ea typeface="DejaVu Sans"/>
                          <a:cs typeface="DejaVu Sans"/>
                        </a:defRPr>
                      </a:lvl5pPr>
                      <a:lvl6pPr marL="2286000" algn="l" defTabSz="914400" rtl="0" eaLnBrk="1" latinLnBrk="0" hangingPunct="1">
                        <a:defRPr sz="1800" kern="1200">
                          <a:solidFill>
                            <a:schemeClr val="dk1"/>
                          </a:solidFill>
                          <a:latin typeface="Arial"/>
                          <a:ea typeface="DejaVu Sans"/>
                          <a:cs typeface="DejaVu Sans"/>
                        </a:defRPr>
                      </a:lvl6pPr>
                      <a:lvl7pPr marL="2743200" algn="l" defTabSz="914400" rtl="0" eaLnBrk="1" latinLnBrk="0" hangingPunct="1">
                        <a:defRPr sz="1800" kern="1200">
                          <a:solidFill>
                            <a:schemeClr val="dk1"/>
                          </a:solidFill>
                          <a:latin typeface="Arial"/>
                          <a:ea typeface="DejaVu Sans"/>
                          <a:cs typeface="DejaVu Sans"/>
                        </a:defRPr>
                      </a:lvl7pPr>
                      <a:lvl8pPr marL="3200400" algn="l" defTabSz="914400" rtl="0" eaLnBrk="1" latinLnBrk="0" hangingPunct="1">
                        <a:defRPr sz="1800" kern="1200">
                          <a:solidFill>
                            <a:schemeClr val="dk1"/>
                          </a:solidFill>
                          <a:latin typeface="Arial"/>
                          <a:ea typeface="DejaVu Sans"/>
                          <a:cs typeface="DejaVu Sans"/>
                        </a:defRPr>
                      </a:lvl8pPr>
                      <a:lvl9pPr marL="3657600" algn="l" defTabSz="914400" rtl="0" eaLnBrk="1" latinLnBrk="0" hangingPunct="1">
                        <a:defRPr sz="1800" kern="1200">
                          <a:solidFill>
                            <a:schemeClr val="dk1"/>
                          </a:solidFill>
                          <a:latin typeface="Arial"/>
                          <a:ea typeface="DejaVu Sans"/>
                          <a:cs typeface="DejaVu Sans"/>
                        </a:defRPr>
                      </a:lvl9pPr>
                    </a:lstStyle>
                    <a:p>
                      <a:r>
                        <a:rPr lang="es-ES" sz="1200" dirty="0" smtClean="0">
                          <a:latin typeface="+mj-lt"/>
                        </a:rPr>
                        <a:t>Ministerio</a:t>
                      </a:r>
                      <a:r>
                        <a:rPr lang="es-ES" sz="1200" baseline="0" dirty="0" smtClean="0">
                          <a:latin typeface="+mj-lt"/>
                        </a:rPr>
                        <a:t> de Agroindustria</a:t>
                      </a:r>
                      <a:endParaRPr lang="es-ES" sz="1200" dirty="0">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Arial"/>
                          <a:ea typeface="DejaVu Sans"/>
                          <a:cs typeface="DejaVu Sans"/>
                        </a:defRPr>
                      </a:lvl1pPr>
                      <a:lvl2pPr marL="457200" algn="l" defTabSz="914400" rtl="0" eaLnBrk="1" latinLnBrk="0" hangingPunct="1">
                        <a:defRPr sz="1800" kern="1200">
                          <a:solidFill>
                            <a:schemeClr val="dk1"/>
                          </a:solidFill>
                          <a:latin typeface="Arial"/>
                          <a:ea typeface="DejaVu Sans"/>
                          <a:cs typeface="DejaVu Sans"/>
                        </a:defRPr>
                      </a:lvl2pPr>
                      <a:lvl3pPr marL="914400" algn="l" defTabSz="914400" rtl="0" eaLnBrk="1" latinLnBrk="0" hangingPunct="1">
                        <a:defRPr sz="1800" kern="1200">
                          <a:solidFill>
                            <a:schemeClr val="dk1"/>
                          </a:solidFill>
                          <a:latin typeface="Arial"/>
                          <a:ea typeface="DejaVu Sans"/>
                          <a:cs typeface="DejaVu Sans"/>
                        </a:defRPr>
                      </a:lvl3pPr>
                      <a:lvl4pPr marL="1371600" algn="l" defTabSz="914400" rtl="0" eaLnBrk="1" latinLnBrk="0" hangingPunct="1">
                        <a:defRPr sz="1800" kern="1200">
                          <a:solidFill>
                            <a:schemeClr val="dk1"/>
                          </a:solidFill>
                          <a:latin typeface="Arial"/>
                          <a:ea typeface="DejaVu Sans"/>
                          <a:cs typeface="DejaVu Sans"/>
                        </a:defRPr>
                      </a:lvl4pPr>
                      <a:lvl5pPr marL="1828800" algn="l" defTabSz="914400" rtl="0" eaLnBrk="1" latinLnBrk="0" hangingPunct="1">
                        <a:defRPr sz="1800" kern="1200">
                          <a:solidFill>
                            <a:schemeClr val="dk1"/>
                          </a:solidFill>
                          <a:latin typeface="Arial"/>
                          <a:ea typeface="DejaVu Sans"/>
                          <a:cs typeface="DejaVu Sans"/>
                        </a:defRPr>
                      </a:lvl5pPr>
                      <a:lvl6pPr marL="2286000" algn="l" defTabSz="914400" rtl="0" eaLnBrk="1" latinLnBrk="0" hangingPunct="1">
                        <a:defRPr sz="1800" kern="1200">
                          <a:solidFill>
                            <a:schemeClr val="dk1"/>
                          </a:solidFill>
                          <a:latin typeface="Arial"/>
                          <a:ea typeface="DejaVu Sans"/>
                          <a:cs typeface="DejaVu Sans"/>
                        </a:defRPr>
                      </a:lvl6pPr>
                      <a:lvl7pPr marL="2743200" algn="l" defTabSz="914400" rtl="0" eaLnBrk="1" latinLnBrk="0" hangingPunct="1">
                        <a:defRPr sz="1800" kern="1200">
                          <a:solidFill>
                            <a:schemeClr val="dk1"/>
                          </a:solidFill>
                          <a:latin typeface="Arial"/>
                          <a:ea typeface="DejaVu Sans"/>
                          <a:cs typeface="DejaVu Sans"/>
                        </a:defRPr>
                      </a:lvl7pPr>
                      <a:lvl8pPr marL="3200400" algn="l" defTabSz="914400" rtl="0" eaLnBrk="1" latinLnBrk="0" hangingPunct="1">
                        <a:defRPr sz="1800" kern="1200">
                          <a:solidFill>
                            <a:schemeClr val="dk1"/>
                          </a:solidFill>
                          <a:latin typeface="Arial"/>
                          <a:ea typeface="DejaVu Sans"/>
                          <a:cs typeface="DejaVu Sans"/>
                        </a:defRPr>
                      </a:lvl8pPr>
                      <a:lvl9pPr marL="3657600" algn="l" defTabSz="914400" rtl="0" eaLnBrk="1" latinLnBrk="0" hangingPunct="1">
                        <a:defRPr sz="1800" kern="1200">
                          <a:solidFill>
                            <a:schemeClr val="dk1"/>
                          </a:solidFill>
                          <a:latin typeface="Arial"/>
                          <a:ea typeface="DejaVu Sans"/>
                          <a:cs typeface="DejaVu Sans"/>
                        </a:defRPr>
                      </a:lvl9pPr>
                    </a:lstStyle>
                    <a:p>
                      <a:r>
                        <a:rPr lang="es-ES" sz="1200" dirty="0" smtClean="0">
                          <a:latin typeface="+mj-lt"/>
                        </a:rPr>
                        <a:t>OG</a:t>
                      </a:r>
                    </a:p>
                    <a:p>
                      <a:endParaRPr lang="es-ES" sz="1200" dirty="0">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Arial"/>
                          <a:ea typeface="DejaVu Sans"/>
                          <a:cs typeface="DejaVu Sans"/>
                        </a:defRPr>
                      </a:lvl1pPr>
                      <a:lvl2pPr marL="457200" algn="l" defTabSz="914400" rtl="0" eaLnBrk="1" latinLnBrk="0" hangingPunct="1">
                        <a:defRPr sz="1800" kern="1200">
                          <a:solidFill>
                            <a:schemeClr val="dk1"/>
                          </a:solidFill>
                          <a:latin typeface="Arial"/>
                          <a:ea typeface="DejaVu Sans"/>
                          <a:cs typeface="DejaVu Sans"/>
                        </a:defRPr>
                      </a:lvl2pPr>
                      <a:lvl3pPr marL="914400" algn="l" defTabSz="914400" rtl="0" eaLnBrk="1" latinLnBrk="0" hangingPunct="1">
                        <a:defRPr sz="1800" kern="1200">
                          <a:solidFill>
                            <a:schemeClr val="dk1"/>
                          </a:solidFill>
                          <a:latin typeface="Arial"/>
                          <a:ea typeface="DejaVu Sans"/>
                          <a:cs typeface="DejaVu Sans"/>
                        </a:defRPr>
                      </a:lvl3pPr>
                      <a:lvl4pPr marL="1371600" algn="l" defTabSz="914400" rtl="0" eaLnBrk="1" latinLnBrk="0" hangingPunct="1">
                        <a:defRPr sz="1800" kern="1200">
                          <a:solidFill>
                            <a:schemeClr val="dk1"/>
                          </a:solidFill>
                          <a:latin typeface="Arial"/>
                          <a:ea typeface="DejaVu Sans"/>
                          <a:cs typeface="DejaVu Sans"/>
                        </a:defRPr>
                      </a:lvl4pPr>
                      <a:lvl5pPr marL="1828800" algn="l" defTabSz="914400" rtl="0" eaLnBrk="1" latinLnBrk="0" hangingPunct="1">
                        <a:defRPr sz="1800" kern="1200">
                          <a:solidFill>
                            <a:schemeClr val="dk1"/>
                          </a:solidFill>
                          <a:latin typeface="Arial"/>
                          <a:ea typeface="DejaVu Sans"/>
                          <a:cs typeface="DejaVu Sans"/>
                        </a:defRPr>
                      </a:lvl5pPr>
                      <a:lvl6pPr marL="2286000" algn="l" defTabSz="914400" rtl="0" eaLnBrk="1" latinLnBrk="0" hangingPunct="1">
                        <a:defRPr sz="1800" kern="1200">
                          <a:solidFill>
                            <a:schemeClr val="dk1"/>
                          </a:solidFill>
                          <a:latin typeface="Arial"/>
                          <a:ea typeface="DejaVu Sans"/>
                          <a:cs typeface="DejaVu Sans"/>
                        </a:defRPr>
                      </a:lvl6pPr>
                      <a:lvl7pPr marL="2743200" algn="l" defTabSz="914400" rtl="0" eaLnBrk="1" latinLnBrk="0" hangingPunct="1">
                        <a:defRPr sz="1800" kern="1200">
                          <a:solidFill>
                            <a:schemeClr val="dk1"/>
                          </a:solidFill>
                          <a:latin typeface="Arial"/>
                          <a:ea typeface="DejaVu Sans"/>
                          <a:cs typeface="DejaVu Sans"/>
                        </a:defRPr>
                      </a:lvl7pPr>
                      <a:lvl8pPr marL="3200400" algn="l" defTabSz="914400" rtl="0" eaLnBrk="1" latinLnBrk="0" hangingPunct="1">
                        <a:defRPr sz="1800" kern="1200">
                          <a:solidFill>
                            <a:schemeClr val="dk1"/>
                          </a:solidFill>
                          <a:latin typeface="Arial"/>
                          <a:ea typeface="DejaVu Sans"/>
                          <a:cs typeface="DejaVu Sans"/>
                        </a:defRPr>
                      </a:lvl8pPr>
                      <a:lvl9pPr marL="3657600" algn="l" defTabSz="914400" rtl="0" eaLnBrk="1" latinLnBrk="0" hangingPunct="1">
                        <a:defRPr sz="1800" kern="1200">
                          <a:solidFill>
                            <a:schemeClr val="dk1"/>
                          </a:solidFill>
                          <a:latin typeface="Arial"/>
                          <a:ea typeface="DejaVu Sans"/>
                          <a:cs typeface="DejaVu Sans"/>
                        </a:defRPr>
                      </a:lvl9pPr>
                    </a:lstStyle>
                    <a:p>
                      <a:r>
                        <a:rPr lang="es-ES" sz="1200" i="0" baseline="0" dirty="0" smtClean="0">
                          <a:latin typeface="+mj-lt"/>
                        </a:rPr>
                        <a:t>Revisar el contenido de 0513 “Áreas Protegidas” para incorporar el OTBN</a:t>
                      </a:r>
                      <a:endParaRPr lang="es-ES" sz="1200" i="0" baseline="30000" dirty="0">
                        <a:latin typeface="+mj-lt"/>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Arial"/>
                          <a:ea typeface="DejaVu Sans"/>
                          <a:cs typeface="DejaVu Sans"/>
                        </a:defRPr>
                      </a:lvl1pPr>
                      <a:lvl2pPr marL="457200" algn="l" defTabSz="914400" rtl="0" eaLnBrk="1" latinLnBrk="0" hangingPunct="1">
                        <a:defRPr sz="1800" kern="1200">
                          <a:solidFill>
                            <a:schemeClr val="dk1"/>
                          </a:solidFill>
                          <a:latin typeface="Arial"/>
                          <a:ea typeface="DejaVu Sans"/>
                          <a:cs typeface="DejaVu Sans"/>
                        </a:defRPr>
                      </a:lvl2pPr>
                      <a:lvl3pPr marL="914400" algn="l" defTabSz="914400" rtl="0" eaLnBrk="1" latinLnBrk="0" hangingPunct="1">
                        <a:defRPr sz="1800" kern="1200">
                          <a:solidFill>
                            <a:schemeClr val="dk1"/>
                          </a:solidFill>
                          <a:latin typeface="Arial"/>
                          <a:ea typeface="DejaVu Sans"/>
                          <a:cs typeface="DejaVu Sans"/>
                        </a:defRPr>
                      </a:lvl3pPr>
                      <a:lvl4pPr marL="1371600" algn="l" defTabSz="914400" rtl="0" eaLnBrk="1" latinLnBrk="0" hangingPunct="1">
                        <a:defRPr sz="1800" kern="1200">
                          <a:solidFill>
                            <a:schemeClr val="dk1"/>
                          </a:solidFill>
                          <a:latin typeface="Arial"/>
                          <a:ea typeface="DejaVu Sans"/>
                          <a:cs typeface="DejaVu Sans"/>
                        </a:defRPr>
                      </a:lvl4pPr>
                      <a:lvl5pPr marL="1828800" algn="l" defTabSz="914400" rtl="0" eaLnBrk="1" latinLnBrk="0" hangingPunct="1">
                        <a:defRPr sz="1800" kern="1200">
                          <a:solidFill>
                            <a:schemeClr val="dk1"/>
                          </a:solidFill>
                          <a:latin typeface="Arial"/>
                          <a:ea typeface="DejaVu Sans"/>
                          <a:cs typeface="DejaVu Sans"/>
                        </a:defRPr>
                      </a:lvl5pPr>
                      <a:lvl6pPr marL="2286000" algn="l" defTabSz="914400" rtl="0" eaLnBrk="1" latinLnBrk="0" hangingPunct="1">
                        <a:defRPr sz="1800" kern="1200">
                          <a:solidFill>
                            <a:schemeClr val="dk1"/>
                          </a:solidFill>
                          <a:latin typeface="Arial"/>
                          <a:ea typeface="DejaVu Sans"/>
                          <a:cs typeface="DejaVu Sans"/>
                        </a:defRPr>
                      </a:lvl6pPr>
                      <a:lvl7pPr marL="2743200" algn="l" defTabSz="914400" rtl="0" eaLnBrk="1" latinLnBrk="0" hangingPunct="1">
                        <a:defRPr sz="1800" kern="1200">
                          <a:solidFill>
                            <a:schemeClr val="dk1"/>
                          </a:solidFill>
                          <a:latin typeface="Arial"/>
                          <a:ea typeface="DejaVu Sans"/>
                          <a:cs typeface="DejaVu Sans"/>
                        </a:defRPr>
                      </a:lvl7pPr>
                      <a:lvl8pPr marL="3200400" algn="l" defTabSz="914400" rtl="0" eaLnBrk="1" latinLnBrk="0" hangingPunct="1">
                        <a:defRPr sz="1800" kern="1200">
                          <a:solidFill>
                            <a:schemeClr val="dk1"/>
                          </a:solidFill>
                          <a:latin typeface="Arial"/>
                          <a:ea typeface="DejaVu Sans"/>
                          <a:cs typeface="DejaVu Sans"/>
                        </a:defRPr>
                      </a:lvl8pPr>
                      <a:lvl9pPr marL="3657600" algn="l" defTabSz="914400" rtl="0" eaLnBrk="1" latinLnBrk="0" hangingPunct="1">
                        <a:defRPr sz="1800" kern="1200">
                          <a:solidFill>
                            <a:schemeClr val="dk1"/>
                          </a:solidFill>
                          <a:latin typeface="Arial"/>
                          <a:ea typeface="DejaVu Sans"/>
                          <a:cs typeface="DejaVu Sans"/>
                        </a:defRPr>
                      </a:lvl9pPr>
                    </a:lstStyle>
                    <a:p>
                      <a:r>
                        <a:rPr lang="es-AR" sz="1200" kern="1200" dirty="0" smtClean="0">
                          <a:solidFill>
                            <a:schemeClr val="dk1"/>
                          </a:solidFill>
                          <a:effectLst/>
                          <a:latin typeface="+mj-lt"/>
                          <a:ea typeface="+mn-ea"/>
                          <a:cs typeface="+mn-cs"/>
                        </a:rPr>
                        <a:t>El </a:t>
                      </a:r>
                      <a:r>
                        <a:rPr lang="es-AR" sz="1200" b="1" i="0" kern="1200" dirty="0" smtClean="0">
                          <a:solidFill>
                            <a:schemeClr val="dk1"/>
                          </a:solidFill>
                          <a:effectLst/>
                          <a:latin typeface="+mj-lt"/>
                          <a:ea typeface="DejaVu Sans"/>
                          <a:cs typeface="DejaVu Sans"/>
                        </a:rPr>
                        <a:t>ART. 1º </a:t>
                      </a:r>
                      <a:r>
                        <a:rPr lang="es-AR" sz="1200" b="0" i="0" kern="1200" baseline="0" dirty="0" smtClean="0">
                          <a:solidFill>
                            <a:schemeClr val="dk1"/>
                          </a:solidFill>
                          <a:effectLst/>
                          <a:latin typeface="+mj-lt"/>
                          <a:ea typeface="DejaVu Sans"/>
                          <a:cs typeface="DejaVu Sans"/>
                        </a:rPr>
                        <a:t> de la Ley 26.331 </a:t>
                      </a:r>
                      <a:r>
                        <a:rPr lang="es-AR" sz="1200" b="0" i="0" kern="1200" dirty="0" smtClean="0">
                          <a:solidFill>
                            <a:schemeClr val="dk1"/>
                          </a:solidFill>
                          <a:effectLst/>
                          <a:latin typeface="+mj-lt"/>
                          <a:ea typeface="DejaVu Sans"/>
                          <a:cs typeface="DejaVu Sans"/>
                        </a:rPr>
                        <a:t>”Establece los presupuestos mínimos de protección ambiental para el enriquecimiento, la restauración, conservación, aprovechamiento y manejo sostenible de los bosques nativos, y de los servicios ambientales que éstos brindan a la sociedad”. </a:t>
                      </a:r>
                    </a:p>
                    <a:p>
                      <a:endParaRPr lang="es-AR" sz="1200" kern="1200" dirty="0" smtClean="0">
                        <a:solidFill>
                          <a:schemeClr val="dk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AR" sz="1200" b="0" i="0" kern="1200" dirty="0" smtClean="0">
                          <a:solidFill>
                            <a:schemeClr val="dk1"/>
                          </a:solidFill>
                          <a:effectLst/>
                          <a:latin typeface="+mj-lt"/>
                          <a:ea typeface="DejaVu Sans"/>
                          <a:cs typeface="DejaVu Sans"/>
                        </a:rPr>
                        <a:t>Las zonificaciones del OTBN,  son consideradas áreas especiales con valor de conservación. Los servicios ambientales que ellos brindan, y que son reconocidos a través del  Fondo Nacional para el Enriquecimiento y la Conservación de los Bosques Nativos, refuerzan el sostenimiento de las áreas boscosas cómo áreas protegidas. </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Arial"/>
                          <a:ea typeface="DejaVu Sans"/>
                          <a:cs typeface="DejaVu Sans"/>
                        </a:defRPr>
                      </a:lvl1pPr>
                      <a:lvl2pPr marL="457200" algn="l" defTabSz="914400" rtl="0" eaLnBrk="1" latinLnBrk="0" hangingPunct="1">
                        <a:defRPr sz="1800" kern="1200">
                          <a:solidFill>
                            <a:schemeClr val="dk1"/>
                          </a:solidFill>
                          <a:latin typeface="Arial"/>
                          <a:ea typeface="DejaVu Sans"/>
                          <a:cs typeface="DejaVu Sans"/>
                        </a:defRPr>
                      </a:lvl2pPr>
                      <a:lvl3pPr marL="914400" algn="l" defTabSz="914400" rtl="0" eaLnBrk="1" latinLnBrk="0" hangingPunct="1">
                        <a:defRPr sz="1800" kern="1200">
                          <a:solidFill>
                            <a:schemeClr val="dk1"/>
                          </a:solidFill>
                          <a:latin typeface="Arial"/>
                          <a:ea typeface="DejaVu Sans"/>
                          <a:cs typeface="DejaVu Sans"/>
                        </a:defRPr>
                      </a:lvl3pPr>
                      <a:lvl4pPr marL="1371600" algn="l" defTabSz="914400" rtl="0" eaLnBrk="1" latinLnBrk="0" hangingPunct="1">
                        <a:defRPr sz="1800" kern="1200">
                          <a:solidFill>
                            <a:schemeClr val="dk1"/>
                          </a:solidFill>
                          <a:latin typeface="Arial"/>
                          <a:ea typeface="DejaVu Sans"/>
                          <a:cs typeface="DejaVu Sans"/>
                        </a:defRPr>
                      </a:lvl4pPr>
                      <a:lvl5pPr marL="1828800" algn="l" defTabSz="914400" rtl="0" eaLnBrk="1" latinLnBrk="0" hangingPunct="1">
                        <a:defRPr sz="1800" kern="1200">
                          <a:solidFill>
                            <a:schemeClr val="dk1"/>
                          </a:solidFill>
                          <a:latin typeface="Arial"/>
                          <a:ea typeface="DejaVu Sans"/>
                          <a:cs typeface="DejaVu Sans"/>
                        </a:defRPr>
                      </a:lvl5pPr>
                      <a:lvl6pPr marL="2286000" algn="l" defTabSz="914400" rtl="0" eaLnBrk="1" latinLnBrk="0" hangingPunct="1">
                        <a:defRPr sz="1800" kern="1200">
                          <a:solidFill>
                            <a:schemeClr val="dk1"/>
                          </a:solidFill>
                          <a:latin typeface="Arial"/>
                          <a:ea typeface="DejaVu Sans"/>
                          <a:cs typeface="DejaVu Sans"/>
                        </a:defRPr>
                      </a:lvl6pPr>
                      <a:lvl7pPr marL="2743200" algn="l" defTabSz="914400" rtl="0" eaLnBrk="1" latinLnBrk="0" hangingPunct="1">
                        <a:defRPr sz="1800" kern="1200">
                          <a:solidFill>
                            <a:schemeClr val="dk1"/>
                          </a:solidFill>
                          <a:latin typeface="Arial"/>
                          <a:ea typeface="DejaVu Sans"/>
                          <a:cs typeface="DejaVu Sans"/>
                        </a:defRPr>
                      </a:lvl7pPr>
                      <a:lvl8pPr marL="3200400" algn="l" defTabSz="914400" rtl="0" eaLnBrk="1" latinLnBrk="0" hangingPunct="1">
                        <a:defRPr sz="1800" kern="1200">
                          <a:solidFill>
                            <a:schemeClr val="dk1"/>
                          </a:solidFill>
                          <a:latin typeface="Arial"/>
                          <a:ea typeface="DejaVu Sans"/>
                          <a:cs typeface="DejaVu Sans"/>
                        </a:defRPr>
                      </a:lvl8pPr>
                      <a:lvl9pPr marL="3657600" algn="l" defTabSz="914400" rtl="0" eaLnBrk="1" latinLnBrk="0" hangingPunct="1">
                        <a:defRPr sz="180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200" b="0" i="0" kern="1200" dirty="0" smtClean="0">
                          <a:solidFill>
                            <a:schemeClr val="dk1"/>
                          </a:solidFill>
                          <a:effectLst/>
                          <a:latin typeface="+mj-lt"/>
                          <a:ea typeface="DejaVu Sans"/>
                          <a:cs typeface="DejaVu Sans"/>
                        </a:rPr>
                        <a:t>Las zonificaciones del OTBN,  son consideradas áreas especiales con valor de conservación,</a:t>
                      </a:r>
                      <a:r>
                        <a:rPr lang="es-AR" sz="1200" b="0" i="0" kern="1200" baseline="0" dirty="0" smtClean="0">
                          <a:solidFill>
                            <a:schemeClr val="dk1"/>
                          </a:solidFill>
                          <a:effectLst/>
                          <a:latin typeface="+mj-lt"/>
                          <a:ea typeface="DejaVu Sans"/>
                          <a:cs typeface="DejaVu Sans"/>
                        </a:rPr>
                        <a:t> p</a:t>
                      </a:r>
                      <a:r>
                        <a:rPr lang="es-AR" sz="1200" b="0" i="0" kern="1200" dirty="0" smtClean="0">
                          <a:solidFill>
                            <a:schemeClr val="dk1"/>
                          </a:solidFill>
                          <a:effectLst/>
                          <a:latin typeface="+mj-lt"/>
                          <a:ea typeface="DejaVu Sans"/>
                          <a:cs typeface="DejaVu Sans"/>
                        </a:rPr>
                        <a:t>or este motivo se decide catalogar el OTBN en la subclase (0513) “Áreas Protegidas”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AR" sz="1200" dirty="0" smtClean="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AR" sz="1200" dirty="0" smtClean="0">
                          <a:latin typeface="+mn-lt"/>
                        </a:rPr>
                        <a:t>El nombre del OG no es OTBN, sino las zonificaciones que de la Ley se deducen. Estas serían: (</a:t>
                      </a:r>
                      <a:r>
                        <a:rPr lang="es-AR" sz="1200" kern="1200" dirty="0" smtClean="0">
                          <a:solidFill>
                            <a:schemeClr val="dk1"/>
                          </a:solidFill>
                          <a:latin typeface="Calibri" panose="020F0502020204030204" pitchFamily="34" charset="0"/>
                          <a:ea typeface="DejaVu Sans"/>
                          <a:cs typeface="Calibri" panose="020F0502020204030204" pitchFamily="34" charset="0"/>
                        </a:rPr>
                        <a:t>051304) Zonas con alto valor de conservación (I); (051305) Zonas con mediano valor de conservación (II), y (051306) zonas con bajo valor de conservación (III). </a:t>
                      </a:r>
                    </a:p>
                    <a:p>
                      <a:endParaRPr lang="es-ES" sz="1200" b="0" i="0" u="none" strike="noStrike" kern="1200" baseline="0" dirty="0" smtClean="0">
                        <a:solidFill>
                          <a:schemeClr val="dk1"/>
                        </a:solidFill>
                        <a:latin typeface="Arial"/>
                        <a:ea typeface="DejaVu Sans"/>
                        <a:cs typeface="DejaVu San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bl>
          </a:graphicData>
        </a:graphic>
      </p:graphicFrame>
      <p:sp>
        <p:nvSpPr>
          <p:cNvPr id="4" name="Rectángulo 3"/>
          <p:cNvSpPr/>
          <p:nvPr/>
        </p:nvSpPr>
        <p:spPr>
          <a:xfrm>
            <a:off x="1600224" y="5154706"/>
            <a:ext cx="8628505" cy="584775"/>
          </a:xfrm>
          <a:prstGeom prst="rect">
            <a:avLst/>
          </a:prstGeom>
        </p:spPr>
        <p:txBody>
          <a:bodyPr wrap="square">
            <a:spAutoFit/>
          </a:bodyPr>
          <a:lstStyle/>
          <a:p>
            <a:r>
              <a:rPr lang="es-AR" sz="1600" b="1" i="0" u="none" strike="noStrike" dirty="0" smtClean="0">
                <a:effectLst/>
                <a:latin typeface="Arial" panose="020B0604020202020204" pitchFamily="34" charset="0"/>
              </a:rPr>
              <a:t>Se incorpora el OG OTBN en el catalogo de IDERA.</a:t>
            </a:r>
          </a:p>
          <a:p>
            <a:r>
              <a:rPr lang="es-AR" sz="1600" b="1" dirty="0" smtClean="0">
                <a:latin typeface="Arial" panose="020B0604020202020204" pitchFamily="34" charset="0"/>
              </a:rPr>
              <a:t>Las categorías de conservación son los valores de dominio del atributo conservación</a:t>
            </a:r>
            <a:endParaRPr lang="es-AR" sz="1600" b="1" dirty="0"/>
          </a:p>
        </p:txBody>
      </p:sp>
      <p:sp>
        <p:nvSpPr>
          <p:cNvPr id="5" name="Flecha derecha 4"/>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7" name="Rectángulo 6"/>
          <p:cNvSpPr/>
          <p:nvPr/>
        </p:nvSpPr>
        <p:spPr>
          <a:xfrm>
            <a:off x="1600224" y="4509110"/>
            <a:ext cx="8960200" cy="369332"/>
          </a:xfrm>
          <a:prstGeom prst="rect">
            <a:avLst/>
          </a:prstGeom>
        </p:spPr>
        <p:txBody>
          <a:bodyPr wrap="square">
            <a:spAutoFit/>
          </a:bodyPr>
          <a:lstStyle/>
          <a:p>
            <a:r>
              <a:rPr lang="es-ES" b="1" dirty="0">
                <a:solidFill>
                  <a:srgbClr val="FF0066"/>
                </a:solidFill>
                <a:effectLst>
                  <a:outerShdw blurRad="38100" dist="38100" dir="2700000" algn="tl">
                    <a:srgbClr val="000000">
                      <a:alpha val="43137"/>
                    </a:srgbClr>
                  </a:outerShdw>
                </a:effectLst>
              </a:rPr>
              <a:t>Conclusión </a:t>
            </a:r>
            <a:r>
              <a:rPr lang="es-AR" b="1" dirty="0">
                <a:solidFill>
                  <a:srgbClr val="FF0066"/>
                </a:solidFill>
                <a:effectLst>
                  <a:outerShdw blurRad="38100" dist="38100" dir="2700000" algn="tl">
                    <a:srgbClr val="000000">
                      <a:alpha val="43137"/>
                    </a:srgbClr>
                  </a:outerShdw>
                </a:effectLst>
              </a:rPr>
              <a:t>Reunión Grupo de Trabajo- XIII Jornadas San Juan:  </a:t>
            </a:r>
            <a:r>
              <a:rPr lang="es-AR" b="1" dirty="0">
                <a:effectLst>
                  <a:outerShdw blurRad="38100" dist="38100" dir="2700000" algn="tl">
                    <a:srgbClr val="000000">
                      <a:alpha val="43137"/>
                    </a:srgbClr>
                  </a:outerShdw>
                </a:effectLst>
              </a:rPr>
              <a:t>Mesa físico-ambiental</a:t>
            </a:r>
          </a:p>
        </p:txBody>
      </p:sp>
    </p:spTree>
    <p:extLst>
      <p:ext uri="{BB962C8B-B14F-4D97-AF65-F5344CB8AC3E}">
        <p14:creationId xmlns:p14="http://schemas.microsoft.com/office/powerpoint/2010/main" val="1137668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678028406"/>
              </p:ext>
            </p:extLst>
          </p:nvPr>
        </p:nvGraphicFramePr>
        <p:xfrm>
          <a:off x="1524000" y="1413003"/>
          <a:ext cx="9144000" cy="2809240"/>
        </p:xfrm>
        <a:graphic>
          <a:graphicData uri="http://schemas.openxmlformats.org/drawingml/2006/table">
            <a:tbl>
              <a:tblPr firstRow="1" bandRow="1">
                <a:tableStyleId>{5C22544A-7EE6-4342-B048-85BDC9FD1C3A}</a:tableStyleId>
              </a:tblPr>
              <a:tblGrid>
                <a:gridCol w="1232452"/>
                <a:gridCol w="675252"/>
                <a:gridCol w="792088"/>
                <a:gridCol w="2952328"/>
                <a:gridCol w="3491880"/>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Propuesta</a:t>
                      </a:r>
                    </a:p>
                  </a:txBody>
                  <a:tcPr/>
                </a:tc>
              </a:tr>
              <a:tr h="594360">
                <a:tc>
                  <a:txBody>
                    <a:bodyPr/>
                    <a:lstStyle/>
                    <a:p>
                      <a:endParaRPr lang="es-ES" sz="1400" baseline="0" dirty="0" smtClean="0"/>
                    </a:p>
                    <a:p>
                      <a:endParaRPr lang="es-ES" sz="1400" baseline="0" dirty="0" smtClean="0"/>
                    </a:p>
                    <a:p>
                      <a:r>
                        <a:rPr lang="es-ES" sz="1400" baseline="0" dirty="0" smtClean="0"/>
                        <a:t>SIAT</a:t>
                      </a:r>
                    </a:p>
                    <a:p>
                      <a:endParaRPr lang="es-ES" sz="1400" baseline="0" dirty="0" smtClean="0"/>
                    </a:p>
                    <a:p>
                      <a:endParaRPr lang="es-ES" sz="1400" baseline="0" dirty="0" smtClean="0"/>
                    </a:p>
                    <a:p>
                      <a:r>
                        <a:rPr lang="es-ES" sz="1400" baseline="0" dirty="0" smtClean="0"/>
                        <a:t>SEGEMAR</a:t>
                      </a:r>
                    </a:p>
                  </a:txBody>
                  <a:tcPr/>
                </a:tc>
                <a:tc>
                  <a:txBody>
                    <a:bodyPr/>
                    <a:lstStyle/>
                    <a:p>
                      <a:endParaRPr lang="es-ES" sz="1400" dirty="0"/>
                    </a:p>
                  </a:txBody>
                  <a:tcPr/>
                </a:tc>
                <a:tc>
                  <a:txBody>
                    <a:bodyPr/>
                    <a:lstStyle/>
                    <a:p>
                      <a:endParaRPr lang="es-ES" sz="1400" i="0" baseline="30000" dirty="0"/>
                    </a:p>
                  </a:txBody>
                  <a:tcPr/>
                </a:tc>
                <a:tc>
                  <a:txBody>
                    <a:bodyPr/>
                    <a:lstStyle/>
                    <a:p>
                      <a:r>
                        <a:rPr lang="es-AR" sz="1400" b="0" i="0" u="none" strike="noStrike" kern="1200" baseline="0" dirty="0" smtClean="0">
                          <a:solidFill>
                            <a:schemeClr val="dk1"/>
                          </a:solidFill>
                          <a:latin typeface="+mn-lt"/>
                          <a:ea typeface="+mn-ea"/>
                          <a:cs typeface="+mn-cs"/>
                        </a:rPr>
                        <a:t>“Zonificación sísmica no está contemplada en el Catálogo de IDERA. Se incluiría en una nueva Clase”?</a:t>
                      </a:r>
                    </a:p>
                    <a:p>
                      <a:endParaRPr lang="es-AR" sz="1400" b="0" i="0" u="none" strike="noStrike" kern="1200" baseline="0" dirty="0" smtClean="0">
                        <a:solidFill>
                          <a:schemeClr val="dk1"/>
                        </a:solidFill>
                        <a:latin typeface="+mn-lt"/>
                        <a:ea typeface="+mn-ea"/>
                        <a:cs typeface="+mn-cs"/>
                      </a:endParaRPr>
                    </a:p>
                    <a:p>
                      <a:endParaRPr lang="es-AR" sz="1400" b="0" i="0" u="none" strike="noStrike" kern="1200" baseline="0" dirty="0" smtClean="0">
                        <a:solidFill>
                          <a:schemeClr val="dk1"/>
                        </a:solidFill>
                        <a:latin typeface="+mn-lt"/>
                        <a:ea typeface="+mn-ea"/>
                        <a:cs typeface="+mn-cs"/>
                      </a:endParaRPr>
                    </a:p>
                    <a:p>
                      <a:r>
                        <a:rPr lang="es-AR" sz="1400" b="0" i="0" u="none" strike="noStrike" kern="1200" baseline="0" dirty="0" smtClean="0">
                          <a:solidFill>
                            <a:schemeClr val="dk1"/>
                          </a:solidFill>
                          <a:latin typeface="+mn-lt"/>
                          <a:ea typeface="+mn-ea"/>
                          <a:cs typeface="+mn-cs"/>
                        </a:rPr>
                        <a:t>Otras sugerencias para agregar en el catálogo relacionadas a la temática riesgo que había propuesto SEGEMAR en la reunión de Catamarca: riesgo volcánico, remoción en masa, sismicidad, etc.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400" b="0" i="0" u="none" strike="noStrike" kern="1200" baseline="0" dirty="0" smtClean="0">
                          <a:solidFill>
                            <a:schemeClr val="dk1"/>
                          </a:solidFill>
                          <a:latin typeface="+mn-lt"/>
                          <a:ea typeface="+mn-ea"/>
                          <a:cs typeface="+mn-cs"/>
                        </a:rPr>
                        <a:t>Zonificación sísmica, remoción en masa, riesgo volcánico,  no están contemplada en el Catálogo de IDERA. Discutir si se incluye en la nueva versión del catálogo (SEGEMAR, INPRES, Universidades, etc.)</a:t>
                      </a:r>
                      <a:endParaRPr lang="es-ES"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AR" sz="1400" b="0" i="0" u="none" strike="noStrike" kern="1200" baseline="0" dirty="0" smtClean="0">
                        <a:solidFill>
                          <a:schemeClr val="dk1"/>
                        </a:solidFill>
                        <a:latin typeface="+mn-lt"/>
                        <a:ea typeface="+mn-ea"/>
                        <a:cs typeface="+mn-cs"/>
                      </a:endParaRPr>
                    </a:p>
                  </a:txBody>
                  <a:tcPr/>
                </a:tc>
              </a:tr>
            </a:tbl>
          </a:graphicData>
        </a:graphic>
      </p:graphicFrame>
      <p:sp>
        <p:nvSpPr>
          <p:cNvPr id="3" name="Rectángulo 2"/>
          <p:cNvSpPr/>
          <p:nvPr/>
        </p:nvSpPr>
        <p:spPr>
          <a:xfrm>
            <a:off x="582705" y="4912967"/>
            <a:ext cx="10775577" cy="800219"/>
          </a:xfrm>
          <a:prstGeom prst="rect">
            <a:avLst/>
          </a:prstGeom>
        </p:spPr>
        <p:txBody>
          <a:bodyPr wrap="square">
            <a:spAutoFit/>
          </a:bodyPr>
          <a:lstStyle/>
          <a:p>
            <a:r>
              <a:rPr lang="es-AR" b="1" dirty="0"/>
              <a:t>Se incorpora en la clase referida a “Amenazas y riesgos</a:t>
            </a:r>
            <a:r>
              <a:rPr lang="es-AR" b="1" dirty="0" smtClean="0"/>
              <a:t>”. Esperamos la propuesta antes del 31/08/2018</a:t>
            </a:r>
            <a:endParaRPr lang="es-AR" sz="1400" dirty="0">
              <a:solidFill>
                <a:schemeClr val="dk1"/>
              </a:solidFill>
            </a:endParaRPr>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4" name="Rectángulo 3"/>
          <p:cNvSpPr/>
          <p:nvPr/>
        </p:nvSpPr>
        <p:spPr>
          <a:xfrm>
            <a:off x="1615900" y="4382939"/>
            <a:ext cx="8960200" cy="369332"/>
          </a:xfrm>
          <a:prstGeom prst="rect">
            <a:avLst/>
          </a:prstGeom>
        </p:spPr>
        <p:txBody>
          <a:bodyPr wrap="square">
            <a:spAutoFit/>
          </a:bodyPr>
          <a:lstStyle/>
          <a:p>
            <a:r>
              <a:rPr lang="es-ES" b="1" dirty="0">
                <a:solidFill>
                  <a:srgbClr val="FF0066"/>
                </a:solidFill>
                <a:effectLst>
                  <a:outerShdw blurRad="38100" dist="38100" dir="2700000" algn="tl">
                    <a:srgbClr val="000000">
                      <a:alpha val="43137"/>
                    </a:srgbClr>
                  </a:outerShdw>
                </a:effectLst>
              </a:rPr>
              <a:t>Conclusión </a:t>
            </a:r>
            <a:r>
              <a:rPr lang="es-AR" b="1" dirty="0">
                <a:solidFill>
                  <a:srgbClr val="FF0066"/>
                </a:solidFill>
                <a:effectLst>
                  <a:outerShdw blurRad="38100" dist="38100" dir="2700000" algn="tl">
                    <a:srgbClr val="000000">
                      <a:alpha val="43137"/>
                    </a:srgbClr>
                  </a:outerShdw>
                </a:effectLst>
              </a:rPr>
              <a:t>Reunión Grupo de Trabajo- XIII Jornadas San Juan:  </a:t>
            </a:r>
            <a:r>
              <a:rPr lang="es-AR" b="1" dirty="0">
                <a:effectLst>
                  <a:outerShdw blurRad="38100" dist="38100" dir="2700000" algn="tl">
                    <a:srgbClr val="000000">
                      <a:alpha val="43137"/>
                    </a:srgbClr>
                  </a:outerShdw>
                </a:effectLst>
              </a:rPr>
              <a:t>Mesa físico-ambiental</a:t>
            </a:r>
          </a:p>
        </p:txBody>
      </p:sp>
      <p:sp>
        <p:nvSpPr>
          <p:cNvPr id="6" name="Flecha derecha 5"/>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CuadroTexto 6"/>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Tree>
    <p:extLst>
      <p:ext uri="{BB962C8B-B14F-4D97-AF65-F5344CB8AC3E}">
        <p14:creationId xmlns:p14="http://schemas.microsoft.com/office/powerpoint/2010/main" val="4291053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35371617"/>
              </p:ext>
            </p:extLst>
          </p:nvPr>
        </p:nvGraphicFramePr>
        <p:xfrm>
          <a:off x="1631505" y="1916833"/>
          <a:ext cx="9010939" cy="1660525"/>
        </p:xfrm>
        <a:graphic>
          <a:graphicData uri="http://schemas.openxmlformats.org/drawingml/2006/table">
            <a:tbl>
              <a:tblPr firstRow="1" bandRow="1">
                <a:tableStyleId>{5C22544A-7EE6-4342-B048-85BDC9FD1C3A}</a:tableStyleId>
              </a:tblPr>
              <a:tblGrid>
                <a:gridCol w="1102463"/>
                <a:gridCol w="818831"/>
                <a:gridCol w="833062"/>
                <a:gridCol w="3732342"/>
                <a:gridCol w="2524241"/>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pPr algn="l" fontAlgn="ctr"/>
                      <a:r>
                        <a:rPr lang="es-AR" sz="1400" b="0" i="0" u="none" strike="noStrike" dirty="0" smtClean="0">
                          <a:effectLst/>
                          <a:latin typeface="+mj-lt"/>
                        </a:rPr>
                        <a:t>Agencia Tributaria de Mendoza</a:t>
                      </a:r>
                      <a:endParaRPr lang="es-AR" sz="1400" b="0" i="0" u="none" strike="noStrike" dirty="0">
                        <a:effectLst/>
                        <a:latin typeface="+mj-lt"/>
                      </a:endParaRPr>
                    </a:p>
                  </a:txBody>
                  <a:tcPr marL="9525" marR="9525" marT="9525" marB="0" anchor="ctr"/>
                </a:tc>
                <a:tc>
                  <a:txBody>
                    <a:bodyPr/>
                    <a:lstStyle/>
                    <a:p>
                      <a:pPr algn="l" fontAlgn="ctr"/>
                      <a:r>
                        <a:rPr lang="es-AR" sz="1400" b="0" i="0" u="none" strike="noStrike" dirty="0" smtClean="0">
                          <a:effectLst/>
                          <a:latin typeface="+mj-lt"/>
                        </a:rPr>
                        <a:t>OG</a:t>
                      </a:r>
                      <a:endParaRPr lang="es-AR" sz="1400" b="0" i="0" u="none" strike="noStrike" dirty="0">
                        <a:effectLst/>
                        <a:latin typeface="+mj-lt"/>
                      </a:endParaRP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400" b="0" i="0" u="none" strike="noStrike" kern="1200" dirty="0" smtClean="0">
                          <a:solidFill>
                            <a:schemeClr val="dk1"/>
                          </a:solidFill>
                          <a:effectLst/>
                          <a:latin typeface="+mj-lt"/>
                          <a:ea typeface="+mn-ea"/>
                          <a:cs typeface="+mn-cs"/>
                        </a:rPr>
                        <a:t>Nuevo OG</a:t>
                      </a:r>
                    </a:p>
                    <a:p>
                      <a:endParaRPr lang="es-ES" sz="1400" b="0" i="0" u="none" strike="noStrike" kern="1200" dirty="0">
                        <a:solidFill>
                          <a:schemeClr val="dk1"/>
                        </a:solidFill>
                        <a:effectLst/>
                        <a:latin typeface="+mj-lt"/>
                        <a:ea typeface="+mn-ea"/>
                        <a:cs typeface="+mn-cs"/>
                      </a:endParaRPr>
                    </a:p>
                  </a:txBody>
                  <a:tcPr/>
                </a:tc>
                <a:tc>
                  <a:txBody>
                    <a:bodyPr/>
                    <a:lstStyle/>
                    <a:p>
                      <a:pPr algn="l" fontAlgn="ctr"/>
                      <a:r>
                        <a:rPr lang="es-AR" sz="1400" b="0" i="0" u="none" strike="noStrike" dirty="0">
                          <a:effectLst/>
                          <a:latin typeface="+mj-lt"/>
                        </a:rPr>
                        <a:t>Nuevo </a:t>
                      </a:r>
                      <a:r>
                        <a:rPr lang="es-AR" sz="1400" b="0" i="0" u="none" strike="noStrike" dirty="0" smtClean="0">
                          <a:effectLst/>
                          <a:latin typeface="+mj-lt"/>
                        </a:rPr>
                        <a:t>OG</a:t>
                      </a:r>
                      <a:r>
                        <a:rPr lang="es-AR" sz="1400" b="0" i="0" u="none" strike="noStrike" baseline="0" dirty="0" smtClean="0">
                          <a:effectLst/>
                          <a:latin typeface="+mj-lt"/>
                        </a:rPr>
                        <a:t> “</a:t>
                      </a:r>
                      <a:r>
                        <a:rPr lang="es-AR" sz="1400" b="1" i="0" u="none" strike="noStrike" dirty="0" smtClean="0">
                          <a:effectLst/>
                          <a:latin typeface="+mj-lt"/>
                        </a:rPr>
                        <a:t>Cuenca”</a:t>
                      </a:r>
                      <a:r>
                        <a:rPr lang="es-AR" sz="1400" b="0" i="0" u="none" strike="noStrike" dirty="0" smtClean="0">
                          <a:effectLst/>
                          <a:latin typeface="+mj-lt"/>
                        </a:rPr>
                        <a:t>. </a:t>
                      </a:r>
                      <a:r>
                        <a:rPr lang="es-AR" sz="1400" b="0" i="0" u="none" strike="noStrike" dirty="0">
                          <a:effectLst/>
                          <a:latin typeface="+mj-lt"/>
                        </a:rPr>
                        <a:t>Actualmente existe el atributo CU1 Cuenca hídrica superficial  definido como Región hídrica superficial, con criterio topográfico, perteneciente al OG </a:t>
                      </a:r>
                      <a:r>
                        <a:rPr lang="es-AR" sz="1400" b="0" i="0" u="none" strike="noStrike" dirty="0" smtClean="0">
                          <a:effectLst/>
                          <a:latin typeface="+mj-lt"/>
                        </a:rPr>
                        <a:t>“</a:t>
                      </a:r>
                      <a:r>
                        <a:rPr lang="es-AR" sz="1400" b="1" i="0" u="none" strike="noStrike" dirty="0" smtClean="0">
                          <a:effectLst/>
                          <a:latin typeface="+mj-lt"/>
                        </a:rPr>
                        <a:t>Corriente </a:t>
                      </a:r>
                      <a:r>
                        <a:rPr lang="es-AR" sz="1400" b="1" i="0" u="none" strike="noStrike" dirty="0">
                          <a:effectLst/>
                          <a:latin typeface="+mj-lt"/>
                        </a:rPr>
                        <a:t>de </a:t>
                      </a:r>
                      <a:r>
                        <a:rPr lang="es-AR" sz="1400" b="1" i="0" u="none" strike="noStrike" dirty="0" smtClean="0">
                          <a:effectLst/>
                          <a:latin typeface="+mj-lt"/>
                        </a:rPr>
                        <a:t>agua</a:t>
                      </a:r>
                      <a:r>
                        <a:rPr lang="es-AR" sz="1400" b="0" i="0" u="none" strike="noStrike" dirty="0" smtClean="0">
                          <a:effectLst/>
                          <a:latin typeface="+mj-lt"/>
                        </a:rPr>
                        <a:t>” </a:t>
                      </a:r>
                      <a:r>
                        <a:rPr lang="es-AR" sz="1400" b="0" i="0" u="none" strike="noStrike" dirty="0">
                          <a:effectLst/>
                          <a:latin typeface="+mj-lt"/>
                        </a:rPr>
                        <a:t>041103</a:t>
                      </a:r>
                      <a:r>
                        <a:rPr lang="es-AR" sz="1400" b="0" i="0" u="none" strike="noStrike" dirty="0" smtClean="0">
                          <a:effectLst/>
                          <a:latin typeface="+mj-lt"/>
                        </a:rPr>
                        <a:t>. Clase “</a:t>
                      </a:r>
                      <a:r>
                        <a:rPr lang="es-AR" sz="1400" b="1" i="0" u="none" strike="noStrike" dirty="0" smtClean="0">
                          <a:effectLst/>
                          <a:latin typeface="+mj-lt"/>
                        </a:rPr>
                        <a:t>Hidrografía y Oceanografía</a:t>
                      </a:r>
                      <a:r>
                        <a:rPr lang="es-AR" sz="1400" b="0" i="0" u="none" strike="noStrike" dirty="0" smtClean="0">
                          <a:effectLst/>
                          <a:latin typeface="+mj-lt"/>
                        </a:rPr>
                        <a:t>”</a:t>
                      </a:r>
                      <a:r>
                        <a:rPr lang="es-AR" sz="1400" b="0" i="0" u="none" strike="noStrike" baseline="0" dirty="0" smtClean="0">
                          <a:effectLst/>
                          <a:latin typeface="+mj-lt"/>
                        </a:rPr>
                        <a:t> Subclase “</a:t>
                      </a:r>
                      <a:r>
                        <a:rPr lang="es-AR" sz="1400" b="1" i="0" u="none" strike="noStrike" baseline="0" dirty="0" smtClean="0">
                          <a:effectLst/>
                          <a:latin typeface="+mj-lt"/>
                        </a:rPr>
                        <a:t>Aguas Continentales</a:t>
                      </a:r>
                      <a:r>
                        <a:rPr lang="es-AR" sz="1400" b="0" i="0" u="none" strike="noStrike" baseline="0" dirty="0" smtClean="0">
                          <a:effectLst/>
                          <a:latin typeface="+mj-lt"/>
                        </a:rPr>
                        <a:t>”.</a:t>
                      </a:r>
                      <a:endParaRPr lang="es-AR" sz="1400" b="0" i="0" u="none" strike="noStrike" dirty="0">
                        <a:effectLst/>
                        <a:latin typeface="+mj-lt"/>
                      </a:endParaRPr>
                    </a:p>
                  </a:txBody>
                  <a:tcPr marL="9525" marR="9525" marT="9525" marB="0" anchor="ctr"/>
                </a:tc>
                <a:tc>
                  <a:txBody>
                    <a:bodyPr/>
                    <a:lstStyle/>
                    <a:p>
                      <a:pPr algn="l" fontAlgn="ctr"/>
                      <a:r>
                        <a:rPr lang="es-AR" sz="1400" b="1" i="0" u="none" strike="noStrike" dirty="0">
                          <a:effectLst/>
                          <a:latin typeface="+mj-lt"/>
                        </a:rPr>
                        <a:t>Los organismos responsables de producir esta IG deben opinar al respecto y verificar si la publican</a:t>
                      </a:r>
                      <a:r>
                        <a:rPr lang="es-AR" sz="1400" b="1" i="0" u="none" strike="noStrike" dirty="0" smtClean="0">
                          <a:effectLst/>
                          <a:latin typeface="+mj-lt"/>
                        </a:rPr>
                        <a:t>.</a:t>
                      </a:r>
                    </a:p>
                    <a:p>
                      <a:pPr algn="l" fontAlgn="ctr"/>
                      <a:r>
                        <a:rPr lang="es-AR" sz="1400" b="1" i="0" u="none" strike="noStrike" dirty="0" smtClean="0">
                          <a:effectLst/>
                          <a:latin typeface="+mj-lt"/>
                        </a:rPr>
                        <a:t>Definir clase y subclase</a:t>
                      </a:r>
                      <a:endParaRPr lang="es-AR" sz="1400" b="1" i="0" u="none" strike="noStrike" dirty="0">
                        <a:effectLst/>
                        <a:latin typeface="+mj-lt"/>
                      </a:endParaRPr>
                    </a:p>
                  </a:txBody>
                  <a:tcPr marL="9525" marR="9525" marT="9525" marB="0" anchor="ctr"/>
                </a:tc>
              </a:tr>
            </a:tbl>
          </a:graphicData>
        </a:graphic>
      </p:graphicFrame>
      <p:sp>
        <p:nvSpPr>
          <p:cNvPr id="3" name="Rectángulo 2"/>
          <p:cNvSpPr/>
          <p:nvPr/>
        </p:nvSpPr>
        <p:spPr>
          <a:xfrm>
            <a:off x="2351584" y="4149080"/>
            <a:ext cx="6696744" cy="1231106"/>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endParaRPr lang="es-AR" sz="1400" b="1" dirty="0">
              <a:effectLst>
                <a:outerShdw blurRad="38100" dist="38100" dir="2700000" algn="tl">
                  <a:srgbClr val="000000">
                    <a:alpha val="43137"/>
                  </a:srgbClr>
                </a:outerShdw>
              </a:effectLst>
            </a:endParaRPr>
          </a:p>
          <a:p>
            <a:r>
              <a:rPr lang="es-AR" b="1" dirty="0" smtClean="0">
                <a:effectLst>
                  <a:outerShdw blurRad="38100" dist="38100" dir="2700000" algn="tl">
                    <a:srgbClr val="000000">
                      <a:alpha val="43137"/>
                    </a:srgbClr>
                  </a:outerShdw>
                </a:effectLst>
              </a:rPr>
              <a:t>Esperamos definición del Grupo antes del 31/08/2018</a:t>
            </a:r>
            <a:endParaRPr lang="es-AR" sz="2000" b="1" dirty="0"/>
          </a:p>
          <a:p>
            <a:endParaRPr lang="es-AR" sz="1400" dirty="0">
              <a:solidFill>
                <a:schemeClr val="dk1"/>
              </a:solidFill>
            </a:endParaRPr>
          </a:p>
          <a:p>
            <a:endParaRPr lang="es-AR" sz="1400" b="1" dirty="0">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Tree>
    <p:extLst>
      <p:ext uri="{BB962C8B-B14F-4D97-AF65-F5344CB8AC3E}">
        <p14:creationId xmlns:p14="http://schemas.microsoft.com/office/powerpoint/2010/main" val="426137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04413585"/>
              </p:ext>
            </p:extLst>
          </p:nvPr>
        </p:nvGraphicFramePr>
        <p:xfrm>
          <a:off x="1775519" y="1413004"/>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ES" sz="1400" dirty="0" smtClean="0"/>
                        <a:t>Departamento Gral. De Irrigación-Dirección de Hidráulica </a:t>
                      </a:r>
                      <a:r>
                        <a:rPr lang="es-ES" sz="1400" baseline="0" dirty="0" smtClean="0"/>
                        <a:t>de la </a:t>
                      </a:r>
                      <a:r>
                        <a:rPr lang="es-ES" sz="1400" dirty="0" smtClean="0"/>
                        <a:t>Provincia de Mendoza</a:t>
                      </a:r>
                      <a:endParaRPr lang="es-ES" sz="1400" dirty="0"/>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a:t>
                      </a:r>
                      <a:r>
                        <a:rPr lang="es-AR" sz="1400" b="1" kern="1200" baseline="0" dirty="0" err="1" smtClean="0">
                          <a:solidFill>
                            <a:schemeClr val="dk1"/>
                          </a:solidFill>
                          <a:latin typeface="+mn-lt"/>
                          <a:ea typeface="+mn-ea"/>
                          <a:cs typeface="+mn-cs"/>
                        </a:rPr>
                        <a:t>Perilago</a:t>
                      </a:r>
                      <a:r>
                        <a:rPr lang="es-AR" sz="1400" b="1" kern="1200" baseline="0" dirty="0" smtClean="0">
                          <a:solidFill>
                            <a:schemeClr val="dk1"/>
                          </a:solidFill>
                          <a:latin typeface="+mn-lt"/>
                          <a:ea typeface="+mn-ea"/>
                          <a:cs typeface="+mn-cs"/>
                        </a:rPr>
                        <a:t>” </a:t>
                      </a:r>
                      <a:r>
                        <a:rPr lang="es-AR" sz="1400" kern="1200" baseline="0" dirty="0" smtClean="0">
                          <a:solidFill>
                            <a:schemeClr val="dk1"/>
                          </a:solidFill>
                          <a:latin typeface="+mn-lt"/>
                          <a:ea typeface="+mn-ea"/>
                          <a:cs typeface="+mn-cs"/>
                        </a:rPr>
                        <a:t>para hacer referencia a la línea de cota máxima de agua, a la que llega el llenado total de un lago artificial. </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a:t>
                      </a:r>
                      <a:r>
                        <a:rPr lang="es-AR" sz="1400" kern="1200" baseline="0" dirty="0" err="1" smtClean="0">
                          <a:solidFill>
                            <a:schemeClr val="dk1"/>
                          </a:solidFill>
                          <a:latin typeface="+mn-lt"/>
                          <a:ea typeface="+mn-ea"/>
                          <a:cs typeface="+mn-cs"/>
                        </a:rPr>
                        <a:t>Perilago</a:t>
                      </a:r>
                      <a:r>
                        <a:rPr lang="es-AR" sz="1400" kern="1200" baseline="0" dirty="0" smtClean="0">
                          <a:solidFill>
                            <a:schemeClr val="dk1"/>
                          </a:solidFill>
                          <a:latin typeface="+mn-lt"/>
                          <a:ea typeface="+mn-ea"/>
                          <a:cs typeface="+mn-cs"/>
                        </a:rPr>
                        <a:t>”</a:t>
                      </a:r>
                      <a:r>
                        <a:rPr lang="es-AR" sz="1400" b="0" i="0" u="none" strike="noStrike" baseline="0" dirty="0" smtClean="0">
                          <a:effectLst/>
                          <a:latin typeface="+mn-lt"/>
                        </a:rPr>
                        <a:t> con código (040101</a:t>
                      </a:r>
                      <a:r>
                        <a:rPr lang="es-AR" sz="1400" kern="1200" baseline="0" dirty="0" smtClean="0">
                          <a:solidFill>
                            <a:schemeClr val="dk1"/>
                          </a:solidFill>
                          <a:latin typeface="+mn-lt"/>
                          <a:ea typeface="+mn-ea"/>
                          <a:cs typeface="+mn-cs"/>
                        </a:rPr>
                        <a:t>),  perteneciendo a la clase (04) Hidrografía y Oceanografía, Subclase Costas y Zonas Litorales (0401).</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la línea</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2351584" y="4149080"/>
            <a:ext cx="6696744" cy="1384995"/>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endParaRPr lang="es-AR" sz="1400" dirty="0">
              <a:solidFill>
                <a:schemeClr val="dk1"/>
              </a:solidFill>
            </a:endParaRPr>
          </a:p>
          <a:p>
            <a:pPr lvl="0"/>
            <a:r>
              <a:rPr lang="es-AR" sz="1400" b="1" dirty="0">
                <a:solidFill>
                  <a:srgbClr val="00B050"/>
                </a:solidFill>
                <a:effectLst>
                  <a:outerShdw blurRad="38100" dist="38100" dir="2700000" algn="tl">
                    <a:srgbClr val="000000">
                      <a:alpha val="43137"/>
                    </a:srgbClr>
                  </a:outerShdw>
                </a:effectLst>
              </a:rPr>
              <a:t>Existe el OG “costa” definido como la línea del nivel de agua más </a:t>
            </a:r>
            <a:r>
              <a:rPr lang="es-AR" sz="1400" b="1" dirty="0" smtClean="0">
                <a:solidFill>
                  <a:srgbClr val="00B050"/>
                </a:solidFill>
                <a:effectLst>
                  <a:outerShdw blurRad="38100" dist="38100" dir="2700000" algn="tl">
                    <a:srgbClr val="000000">
                      <a:alpha val="43137"/>
                    </a:srgbClr>
                  </a:outerShdw>
                </a:effectLst>
              </a:rPr>
              <a:t>alto, principalmente para hacer referencia al nivel del mar. El término </a:t>
            </a:r>
            <a:r>
              <a:rPr lang="es-AR" sz="1400" b="1" dirty="0" err="1" smtClean="0">
                <a:solidFill>
                  <a:srgbClr val="00B050"/>
                </a:solidFill>
                <a:effectLst>
                  <a:outerShdw blurRad="38100" dist="38100" dir="2700000" algn="tl">
                    <a:srgbClr val="000000">
                      <a:alpha val="43137"/>
                    </a:srgbClr>
                  </a:outerShdw>
                </a:effectLst>
              </a:rPr>
              <a:t>perilago</a:t>
            </a:r>
            <a:r>
              <a:rPr lang="es-AR" sz="1400" b="1" dirty="0" smtClean="0">
                <a:solidFill>
                  <a:srgbClr val="00B050"/>
                </a:solidFill>
                <a:effectLst>
                  <a:outerShdw blurRad="38100" dist="38100" dir="2700000" algn="tl">
                    <a:srgbClr val="000000">
                      <a:alpha val="43137"/>
                    </a:srgbClr>
                  </a:outerShdw>
                </a:effectLst>
              </a:rPr>
              <a:t> se aplica para los lagos artificiales. Podría </a:t>
            </a:r>
            <a:r>
              <a:rPr lang="es-AR" sz="1400" b="1" dirty="0" smtClean="0">
                <a:solidFill>
                  <a:srgbClr val="00B050"/>
                </a:solidFill>
                <a:effectLst>
                  <a:outerShdw blurRad="38100" dist="38100" dir="2700000" algn="tl">
                    <a:srgbClr val="000000">
                      <a:alpha val="43137"/>
                    </a:srgbClr>
                  </a:outerShdw>
                </a:effectLst>
              </a:rPr>
              <a:t>incorporarse?? </a:t>
            </a:r>
            <a:endParaRPr lang="es-AR" sz="1400" b="1" dirty="0">
              <a:solidFill>
                <a:srgbClr val="00B050"/>
              </a:solidFill>
              <a:effectLst>
                <a:outerShdw blurRad="38100" dist="38100" dir="2700000" algn="tl">
                  <a:srgbClr val="000000">
                    <a:alpha val="43137"/>
                  </a:srgbClr>
                </a:outerShdw>
              </a:effectLst>
            </a:endParaRPr>
          </a:p>
          <a:p>
            <a:endParaRPr lang="es-AR" sz="1400" b="1" dirty="0">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8" name="Rectángulo 7"/>
          <p:cNvSpPr/>
          <p:nvPr/>
        </p:nvSpPr>
        <p:spPr>
          <a:xfrm>
            <a:off x="2849968" y="5534075"/>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2354963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077906782"/>
              </p:ext>
            </p:extLst>
          </p:nvPr>
        </p:nvGraphicFramePr>
        <p:xfrm>
          <a:off x="1775519" y="1413004"/>
          <a:ext cx="8902420" cy="2234565"/>
        </p:xfrm>
        <a:graphic>
          <a:graphicData uri="http://schemas.openxmlformats.org/drawingml/2006/table">
            <a:tbl>
              <a:tblPr firstRow="1" bandRow="1">
                <a:tableStyleId>{5C22544A-7EE6-4342-B048-85BDC9FD1C3A}</a:tableStyleId>
              </a:tblPr>
              <a:tblGrid>
                <a:gridCol w="1296145"/>
                <a:gridCol w="504056"/>
                <a:gridCol w="1080120"/>
                <a:gridCol w="3526881"/>
                <a:gridCol w="2495218"/>
              </a:tblGrid>
              <a:tr h="370840">
                <a:tc>
                  <a:txBody>
                    <a:bodyPr/>
                    <a:lstStyle/>
                    <a:p>
                      <a:r>
                        <a:rPr lang="es-ES" sz="1400" dirty="0" smtClean="0"/>
                        <a:t>Quién</a:t>
                      </a:r>
                      <a:endParaRPr lang="es-ES" sz="1400" dirty="0"/>
                    </a:p>
                  </a:txBody>
                  <a:tcPr/>
                </a:tc>
                <a:tc>
                  <a:txBody>
                    <a:bodyPr/>
                    <a:lstStyle/>
                    <a:p>
                      <a:r>
                        <a:rPr lang="es-ES" sz="1400" dirty="0" smtClean="0"/>
                        <a:t>Nivel</a:t>
                      </a:r>
                      <a:endParaRPr lang="es-ES" sz="1400" dirty="0"/>
                    </a:p>
                  </a:txBody>
                  <a:tcPr/>
                </a:tc>
                <a:tc>
                  <a:txBody>
                    <a:bodyPr/>
                    <a:lstStyle/>
                    <a:p>
                      <a:r>
                        <a:rPr lang="es-ES" sz="1400" dirty="0" smtClean="0"/>
                        <a:t>Aporte</a:t>
                      </a:r>
                      <a:endParaRPr lang="es-ES" sz="1400" dirty="0"/>
                    </a:p>
                  </a:txBody>
                  <a:tcPr/>
                </a:tc>
                <a:tc>
                  <a:txBody>
                    <a:bodyPr/>
                    <a:lstStyle/>
                    <a:p>
                      <a:r>
                        <a:rPr lang="es-ES" sz="1400" dirty="0" smtClean="0"/>
                        <a:t>Observación</a:t>
                      </a:r>
                      <a:endParaRPr lang="es-ES" sz="1400" dirty="0"/>
                    </a:p>
                  </a:txBody>
                  <a:tcPr/>
                </a:tc>
                <a:tc>
                  <a:txBody>
                    <a:bodyPr/>
                    <a:lstStyle/>
                    <a:p>
                      <a:r>
                        <a:rPr lang="es-ES" sz="1400" dirty="0" smtClean="0"/>
                        <a:t>Sugerencia</a:t>
                      </a:r>
                    </a:p>
                  </a:txBody>
                  <a:tcPr/>
                </a:tc>
              </a:tr>
              <a:tr h="594360">
                <a:tc>
                  <a:txBody>
                    <a:bodyPr/>
                    <a:lstStyle/>
                    <a:p>
                      <a:r>
                        <a:rPr lang="es-AR" sz="1400" dirty="0" smtClean="0"/>
                        <a:t>Departamento Gral. De Irrigación-Dirección de Hidráulica de la Provincia de Mendoza</a:t>
                      </a:r>
                    </a:p>
                  </a:txBody>
                  <a:tcPr/>
                </a:tc>
                <a:tc>
                  <a:txBody>
                    <a:bodyPr/>
                    <a:lstStyle/>
                    <a:p>
                      <a:r>
                        <a:rPr lang="es-ES" sz="1400" dirty="0" smtClean="0"/>
                        <a:t>OG</a:t>
                      </a:r>
                      <a:endParaRPr lang="es-ES" sz="1400" dirty="0"/>
                    </a:p>
                  </a:txBody>
                  <a:tcPr/>
                </a:tc>
                <a:tc>
                  <a:txBody>
                    <a:bodyPr/>
                    <a:lstStyle/>
                    <a:p>
                      <a:r>
                        <a:rPr lang="es-ES" sz="1400" baseline="0" dirty="0" smtClean="0"/>
                        <a:t>Nuevos OG</a:t>
                      </a:r>
                      <a:endParaRPr lang="es-ES" sz="1400" i="0" baseline="30000" dirty="0"/>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Incorporar el OG </a:t>
                      </a:r>
                      <a:r>
                        <a:rPr lang="es-AR" sz="1400" b="1" kern="1200" baseline="0" dirty="0" smtClean="0">
                          <a:solidFill>
                            <a:schemeClr val="dk1"/>
                          </a:solidFill>
                          <a:latin typeface="+mn-lt"/>
                          <a:ea typeface="+mn-ea"/>
                          <a:cs typeface="+mn-cs"/>
                        </a:rPr>
                        <a:t>“Línea de Ribera ” </a:t>
                      </a:r>
                      <a:r>
                        <a:rPr lang="es-AR" sz="1400" kern="1200" baseline="0" dirty="0" smtClean="0">
                          <a:solidFill>
                            <a:schemeClr val="dk1"/>
                          </a:solidFill>
                          <a:latin typeface="+mn-lt"/>
                          <a:ea typeface="+mn-ea"/>
                          <a:cs typeface="+mn-cs"/>
                        </a:rPr>
                        <a:t>para hacer referencia a la línea de máxima altura a la que llega el agua en la crecida ordinaria de los ríos.</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 . </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kern="1200" baseline="0" dirty="0" smtClean="0">
                        <a:solidFill>
                          <a:schemeClr val="dk1"/>
                        </a:solidFill>
                        <a:latin typeface="+mn-lt"/>
                        <a:ea typeface="+mn-ea"/>
                        <a:cs typeface="+mn-cs"/>
                      </a:endParaRPr>
                    </a:p>
                  </a:txBody>
                  <a:tcPr marL="9525" marR="9525" marT="9525" marB="0"/>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AR" sz="1400" b="0" i="0" u="none" strike="noStrike" dirty="0" smtClean="0">
                          <a:effectLst/>
                          <a:latin typeface="+mn-lt"/>
                        </a:rPr>
                        <a:t>Incorporación</a:t>
                      </a:r>
                      <a:r>
                        <a:rPr lang="es-AR" sz="1400" b="0" i="0" u="none" strike="noStrike" baseline="0" dirty="0" smtClean="0">
                          <a:effectLst/>
                          <a:latin typeface="+mn-lt"/>
                        </a:rPr>
                        <a:t> del O</a:t>
                      </a:r>
                      <a:r>
                        <a:rPr lang="es-AR" sz="1400" kern="1200" baseline="0" dirty="0" smtClean="0">
                          <a:solidFill>
                            <a:schemeClr val="dk1"/>
                          </a:solidFill>
                          <a:latin typeface="+mn-lt"/>
                          <a:ea typeface="+mn-ea"/>
                          <a:cs typeface="+mn-cs"/>
                        </a:rPr>
                        <a:t>G “Línea de Ribera”</a:t>
                      </a:r>
                      <a:r>
                        <a:rPr lang="es-AR" sz="1400" b="0" i="0" u="none" strike="noStrike" baseline="0" dirty="0" smtClean="0">
                          <a:effectLst/>
                          <a:latin typeface="+mn-lt"/>
                        </a:rPr>
                        <a:t> con código (040102</a:t>
                      </a:r>
                      <a:r>
                        <a:rPr lang="es-AR" sz="1400" kern="1200" baseline="0" dirty="0" smtClean="0">
                          <a:solidFill>
                            <a:schemeClr val="dk1"/>
                          </a:solidFill>
                          <a:latin typeface="+mn-lt"/>
                          <a:ea typeface="+mn-ea"/>
                          <a:cs typeface="+mn-cs"/>
                        </a:rPr>
                        <a:t>),  perteneciendo a la clase (04) Hidrografía y Oceanografía, Subclase Costas y Zonas Litorales (0401).</a:t>
                      </a:r>
                    </a:p>
                    <a:p>
                      <a:pPr marL="0" marR="0" indent="0" algn="l" defTabSz="914400" rtl="0" eaLnBrk="1" fontAlgn="ctr" latinLnBrk="0" hangingPunct="1">
                        <a:lnSpc>
                          <a:spcPct val="100000"/>
                        </a:lnSpc>
                        <a:spcBef>
                          <a:spcPts val="0"/>
                        </a:spcBef>
                        <a:spcAft>
                          <a:spcPts val="0"/>
                        </a:spcAft>
                        <a:buClrTx/>
                        <a:buSzTx/>
                        <a:buFontTx/>
                        <a:buNone/>
                        <a:tabLst/>
                        <a:defRPr/>
                      </a:pPr>
                      <a:r>
                        <a:rPr lang="es-AR" sz="1400" kern="1200" baseline="0" dirty="0" smtClean="0">
                          <a:solidFill>
                            <a:schemeClr val="dk1"/>
                          </a:solidFill>
                          <a:latin typeface="+mn-lt"/>
                          <a:ea typeface="+mn-ea"/>
                          <a:cs typeface="+mn-cs"/>
                        </a:rPr>
                        <a:t>La geometría sería la línea</a:t>
                      </a:r>
                    </a:p>
                    <a:p>
                      <a:pPr marL="0" marR="0" indent="0" algn="l" defTabSz="914400" rtl="0" eaLnBrk="1" fontAlgn="ctr" latinLnBrk="0" hangingPunct="1">
                        <a:lnSpc>
                          <a:spcPct val="100000"/>
                        </a:lnSpc>
                        <a:spcBef>
                          <a:spcPts val="0"/>
                        </a:spcBef>
                        <a:spcAft>
                          <a:spcPts val="0"/>
                        </a:spcAft>
                        <a:buClrTx/>
                        <a:buSzTx/>
                        <a:buFontTx/>
                        <a:buNone/>
                        <a:tabLst/>
                        <a:defRPr/>
                      </a:pPr>
                      <a:endParaRPr lang="es-AR" sz="1400" b="0" i="0" u="none" strike="noStrike" dirty="0">
                        <a:effectLst/>
                        <a:latin typeface="+mn-lt"/>
                      </a:endParaRPr>
                    </a:p>
                  </a:txBody>
                  <a:tcPr marL="9525" marR="9525" marT="9525" marB="0" anchor="ctr"/>
                </a:tc>
              </a:tr>
            </a:tbl>
          </a:graphicData>
        </a:graphic>
      </p:graphicFrame>
      <p:sp>
        <p:nvSpPr>
          <p:cNvPr id="3" name="Rectángulo 2"/>
          <p:cNvSpPr/>
          <p:nvPr/>
        </p:nvSpPr>
        <p:spPr>
          <a:xfrm>
            <a:off x="2191187" y="4581128"/>
            <a:ext cx="6696744" cy="1169551"/>
          </a:xfrm>
          <a:prstGeom prst="rect">
            <a:avLst/>
          </a:prstGeom>
        </p:spPr>
        <p:txBody>
          <a:bodyPr wrap="square">
            <a:spAutoFit/>
          </a:bodyPr>
          <a:lstStyle/>
          <a:p>
            <a:r>
              <a:rPr lang="es-ES" sz="1400" b="1" dirty="0">
                <a:solidFill>
                  <a:srgbClr val="FF0066"/>
                </a:solidFill>
                <a:effectLst>
                  <a:outerShdw blurRad="38100" dist="38100" dir="2700000" algn="tl">
                    <a:srgbClr val="000000">
                      <a:alpha val="43137"/>
                    </a:srgbClr>
                  </a:outerShdw>
                </a:effectLst>
              </a:rPr>
              <a:t>Conclusión </a:t>
            </a:r>
            <a:r>
              <a:rPr lang="es-AR" sz="1400" b="1" dirty="0">
                <a:solidFill>
                  <a:srgbClr val="FF0066"/>
                </a:solidFill>
                <a:effectLst>
                  <a:outerShdw blurRad="38100" dist="38100" dir="2700000" algn="tl">
                    <a:srgbClr val="000000">
                      <a:alpha val="43137"/>
                    </a:srgbClr>
                  </a:outerShdw>
                </a:effectLst>
              </a:rPr>
              <a:t>Reunión Grupo de Trabajo- XIII Jornadas San Juan:  </a:t>
            </a:r>
            <a:r>
              <a:rPr lang="es-AR" sz="1400" b="1" dirty="0">
                <a:effectLst>
                  <a:outerShdw blurRad="38100" dist="38100" dir="2700000" algn="tl">
                    <a:srgbClr val="000000">
                      <a:alpha val="43137"/>
                    </a:srgbClr>
                  </a:outerShdw>
                </a:effectLst>
              </a:rPr>
              <a:t>Mesa </a:t>
            </a:r>
            <a:r>
              <a:rPr lang="es-AR" sz="1400" b="1" dirty="0" smtClean="0">
                <a:effectLst>
                  <a:outerShdw blurRad="38100" dist="38100" dir="2700000" algn="tl">
                    <a:srgbClr val="000000">
                      <a:alpha val="43137"/>
                    </a:srgbClr>
                  </a:outerShdw>
                </a:effectLst>
              </a:rPr>
              <a:t>físico-ambiental</a:t>
            </a:r>
          </a:p>
          <a:p>
            <a:r>
              <a:rPr lang="es-AR" sz="1400" b="1" dirty="0" smtClean="0">
                <a:solidFill>
                  <a:srgbClr val="00B050"/>
                </a:solidFill>
                <a:effectLst>
                  <a:outerShdw blurRad="38100" dist="38100" dir="2700000" algn="tl">
                    <a:srgbClr val="000000">
                      <a:alpha val="43137"/>
                    </a:srgbClr>
                  </a:outerShdw>
                </a:effectLst>
              </a:rPr>
              <a:t>Será un atributo de “corriente de agua</a:t>
            </a:r>
            <a:r>
              <a:rPr lang="es-AR" sz="1400" b="1" dirty="0" smtClean="0">
                <a:solidFill>
                  <a:srgbClr val="00B050"/>
                </a:solidFill>
                <a:effectLst>
                  <a:outerShdw blurRad="38100" dist="38100" dir="2700000" algn="tl">
                    <a:srgbClr val="000000">
                      <a:alpha val="43137"/>
                    </a:srgbClr>
                  </a:outerShdw>
                </a:effectLst>
              </a:rPr>
              <a:t>”?????</a:t>
            </a:r>
            <a:endParaRPr lang="es-AR" sz="1400" b="1" dirty="0">
              <a:solidFill>
                <a:srgbClr val="00B050"/>
              </a:solidFill>
              <a:effectLst>
                <a:outerShdw blurRad="38100" dist="38100" dir="2700000" algn="tl">
                  <a:srgbClr val="000000">
                    <a:alpha val="43137"/>
                  </a:srgbClr>
                </a:outerShdw>
              </a:effectLst>
            </a:endParaRPr>
          </a:p>
          <a:p>
            <a:endParaRPr lang="es-AR" sz="1400" dirty="0">
              <a:solidFill>
                <a:schemeClr val="dk1"/>
              </a:solidFill>
            </a:endParaRPr>
          </a:p>
          <a:p>
            <a:pPr lvl="0"/>
            <a:endParaRPr lang="es-AR" sz="1400" b="1" dirty="0">
              <a:solidFill>
                <a:prstClr val="black"/>
              </a:solidFill>
              <a:effectLst>
                <a:outerShdw blurRad="38100" dist="38100" dir="2700000" algn="tl">
                  <a:srgbClr val="000000">
                    <a:alpha val="43137"/>
                  </a:srgbClr>
                </a:outerShdw>
              </a:effectLst>
            </a:endParaRPr>
          </a:p>
          <a:p>
            <a:endParaRPr lang="es-AR" sz="1400" b="1" dirty="0">
              <a:effectLst>
                <a:outerShdw blurRad="38100" dist="38100" dir="2700000" algn="tl">
                  <a:srgbClr val="000000">
                    <a:alpha val="43137"/>
                  </a:srgbClr>
                </a:outerShdw>
              </a:effectLst>
            </a:endParaRPr>
          </a:p>
        </p:txBody>
      </p:sp>
      <p:sp>
        <p:nvSpPr>
          <p:cNvPr id="4" name="Flecha derecha 3"/>
          <p:cNvSpPr/>
          <p:nvPr/>
        </p:nvSpPr>
        <p:spPr>
          <a:xfrm>
            <a:off x="2177226" y="337647"/>
            <a:ext cx="1656184" cy="7200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CuadroTexto 4"/>
          <p:cNvSpPr txBox="1"/>
          <p:nvPr/>
        </p:nvSpPr>
        <p:spPr>
          <a:xfrm>
            <a:off x="3923928" y="254724"/>
            <a:ext cx="5054809" cy="923330"/>
          </a:xfrm>
          <a:prstGeom prst="rect">
            <a:avLst/>
          </a:prstGeom>
          <a:noFill/>
          <a:ln w="38100">
            <a:solidFill>
              <a:srgbClr val="FFFF00"/>
            </a:solidFill>
          </a:ln>
        </p:spPr>
        <p:txBody>
          <a:bodyPr wrap="square" rtlCol="0">
            <a:spAutoFit/>
          </a:bodyPr>
          <a:lstStyle/>
          <a:p>
            <a:r>
              <a:rPr lang="es-AR" dirty="0" smtClean="0"/>
              <a:t>Discutido por miembros de la Universidad de San Juan e investigadores de CONICET, INPRES, CEFOCCA, IDE Chaco</a:t>
            </a:r>
            <a:endParaRPr lang="es-AR" dirty="0"/>
          </a:p>
        </p:txBody>
      </p:sp>
      <p:sp>
        <p:nvSpPr>
          <p:cNvPr id="6" name="Rectángulo 5"/>
          <p:cNvSpPr/>
          <p:nvPr/>
        </p:nvSpPr>
        <p:spPr>
          <a:xfrm>
            <a:off x="2876233" y="5381347"/>
            <a:ext cx="5326651" cy="369332"/>
          </a:xfrm>
          <a:prstGeom prst="rect">
            <a:avLst/>
          </a:prstGeom>
        </p:spPr>
        <p:txBody>
          <a:bodyPr wrap="none">
            <a:spAutoFit/>
          </a:bodyPr>
          <a:lstStyle/>
          <a:p>
            <a:r>
              <a:rPr lang="es-AR" b="1" dirty="0">
                <a:effectLst>
                  <a:outerShdw blurRad="38100" dist="38100" dir="2700000" algn="tl">
                    <a:srgbClr val="000000">
                      <a:alpha val="43137"/>
                    </a:srgbClr>
                  </a:outerShdw>
                </a:effectLst>
              </a:rPr>
              <a:t>Esperamos definición del Grupo antes del 31/08/2018</a:t>
            </a:r>
            <a:endParaRPr lang="es-AR" sz="2000" b="1" dirty="0"/>
          </a:p>
        </p:txBody>
      </p:sp>
    </p:spTree>
    <p:extLst>
      <p:ext uri="{BB962C8B-B14F-4D97-AF65-F5344CB8AC3E}">
        <p14:creationId xmlns:p14="http://schemas.microsoft.com/office/powerpoint/2010/main" val="50792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2102</Words>
  <Application>Microsoft Office PowerPoint</Application>
  <PresentationFormat>Panorámica</PresentationFormat>
  <Paragraphs>223</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DejaVu Sans</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MAGyP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Estela Elizabeth Perez</dc:creator>
  <cp:lastModifiedBy>Nora Lucioni</cp:lastModifiedBy>
  <cp:revision>14</cp:revision>
  <dcterms:created xsi:type="dcterms:W3CDTF">2018-07-11T16:08:35Z</dcterms:created>
  <dcterms:modified xsi:type="dcterms:W3CDTF">2018-07-12T18:16:47Z</dcterms:modified>
</cp:coreProperties>
</file>